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2" r:id="rId3"/>
    <p:sldId id="325" r:id="rId4"/>
    <p:sldId id="326" r:id="rId5"/>
    <p:sldId id="315" r:id="rId6"/>
    <p:sldId id="314" r:id="rId7"/>
    <p:sldId id="327" r:id="rId8"/>
    <p:sldId id="328" r:id="rId9"/>
    <p:sldId id="329" r:id="rId10"/>
    <p:sldId id="334" r:id="rId11"/>
    <p:sldId id="330" r:id="rId12"/>
    <p:sldId id="331" r:id="rId13"/>
    <p:sldId id="332" r:id="rId14"/>
    <p:sldId id="333" r:id="rId15"/>
    <p:sldId id="308" r:id="rId16"/>
    <p:sldId id="352" r:id="rId17"/>
    <p:sldId id="351" r:id="rId18"/>
    <p:sldId id="350" r:id="rId19"/>
    <p:sldId id="335" r:id="rId20"/>
    <p:sldId id="349" r:id="rId21"/>
    <p:sldId id="348" r:id="rId22"/>
    <p:sldId id="340" r:id="rId23"/>
    <p:sldId id="336" r:id="rId24"/>
    <p:sldId id="341" r:id="rId25"/>
    <p:sldId id="337" r:id="rId26"/>
    <p:sldId id="342" r:id="rId27"/>
    <p:sldId id="338" r:id="rId28"/>
    <p:sldId id="343" r:id="rId29"/>
    <p:sldId id="346" r:id="rId30"/>
    <p:sldId id="347" r:id="rId31"/>
    <p:sldId id="339" r:id="rId32"/>
    <p:sldId id="344" r:id="rId33"/>
    <p:sldId id="345" r:id="rId34"/>
  </p:sldIdLst>
  <p:sldSz cx="9144000" cy="6858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F8E3-A8B1-4006-A596-0ADF311A5E65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620AB-6041-4951-90F0-B21BDE5FED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9E6BC-E191-4AEA-8A1B-591342454C0E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4B03C-3647-4762-8F05-37B53A53A6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B03C-3647-4762-8F05-37B53A53A6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B03C-3647-4762-8F05-37B53A53A6B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B03C-3647-4762-8F05-37B53A53A6B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B03C-3647-4762-8F05-37B53A53A6B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B03C-3647-4762-8F05-37B53A53A6B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1C09-71BE-4336-9A1B-D7C0F2A143F3}" type="datetimeFigureOut">
              <a:rPr lang="ko-KR" altLang="en-US" smtClean="0"/>
              <a:pPr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AEC8-ECF8-4620-A66C-BD3034414C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HoUf1yMj9tA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HoUf1yMj9tA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obleminded.tistory.com/tag/%EB%8B%A4%EC%9C%97%EA%B3%BC%20%EA%B3%A8%EB%A6%AC%EC%95%97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725144"/>
            <a:ext cx="6984776" cy="8382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ko-KR" sz="2800" dirty="0"/>
              <a:t>2017 </a:t>
            </a:r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차 대한장기요양한림원 학술대회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2000" y="5259004"/>
            <a:ext cx="4464496" cy="1598996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</a:pP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/>
              <a:t>장   소 </a:t>
            </a:r>
            <a:r>
              <a:rPr lang="en-US" altLang="ko-KR" sz="1800" dirty="0"/>
              <a:t>: </a:t>
            </a:r>
            <a:r>
              <a:rPr lang="ko-KR" altLang="en-US" sz="1800" dirty="0"/>
              <a:t>남한산성 </a:t>
            </a:r>
            <a:r>
              <a:rPr lang="ko-KR" altLang="en-US" sz="1800" dirty="0" err="1"/>
              <a:t>검복리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람촌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/>
              <a:t>발표일 </a:t>
            </a:r>
            <a:r>
              <a:rPr lang="en-US" altLang="ko-KR" sz="1800" dirty="0"/>
              <a:t>: 2017. 7. 29. 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/>
              <a:t>제안자 </a:t>
            </a:r>
            <a:r>
              <a:rPr lang="en-US" altLang="ko-KR" sz="1800" dirty="0"/>
              <a:t>: </a:t>
            </a:r>
            <a:r>
              <a:rPr lang="ko-KR" altLang="en-US" sz="1800" dirty="0"/>
              <a:t>노인요양공동생활가정 전문위원 조남웅</a:t>
            </a:r>
            <a:endParaRPr lang="en-US" altLang="ko-K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</a:t>
            </a:r>
            <a:endParaRPr lang="en-US" altLang="ko-K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 latinLnBrk="0"/>
            <a:r>
              <a:rPr lang="ko-KR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치매국가책임제의 문제점”</a:t>
            </a:r>
          </a:p>
        </p:txBody>
      </p:sp>
    </p:spTree>
    <p:extLst>
      <p:ext uri="{BB962C8B-B14F-4D97-AF65-F5344CB8AC3E}">
        <p14:creationId xmlns:p14="http://schemas.microsoft.com/office/powerpoint/2010/main" val="200718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4824536"/>
          </a:xfrm>
        </p:spPr>
        <p:txBody>
          <a:bodyPr anchor="ctr" anchorCtr="0">
            <a:normAutofit lnSpcReduction="10000"/>
          </a:bodyPr>
          <a:lstStyle/>
          <a:p>
            <a:pPr marL="457200" indent="-457200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치매 치료비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국가부담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치매안심병원 확대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ko-KR" altLang="en-US" sz="1400" b="1" dirty="0"/>
              <a:t>치매는 일반적으로 병원구조에서 다루어야 분야는 </a:t>
            </a:r>
            <a:endParaRPr lang="en-US" altLang="ko-KR" sz="1400" b="1" dirty="0"/>
          </a:p>
          <a:p>
            <a:pPr algn="r"/>
            <a:r>
              <a:rPr lang="en-US" altLang="ko-KR" sz="1400" b="1" dirty="0"/>
              <a:t>5% </a:t>
            </a:r>
            <a:r>
              <a:rPr lang="ko-KR" altLang="en-US" sz="1400" b="1" dirty="0"/>
              <a:t>정도에 해당하는 약물치료 </a:t>
            </a:r>
            <a:r>
              <a:rPr lang="ko-KR" altLang="en-US" sz="1400" b="1" dirty="0" err="1"/>
              <a:t>방법외에는</a:t>
            </a:r>
            <a:r>
              <a:rPr lang="ko-KR" altLang="en-US" sz="1400" b="1" dirty="0"/>
              <a:t> 없다</a:t>
            </a:r>
            <a:r>
              <a:rPr lang="en-US" altLang="ko-KR" sz="1400" b="1" dirty="0"/>
              <a:t>. </a:t>
            </a:r>
          </a:p>
          <a:p>
            <a:pPr algn="r"/>
            <a:r>
              <a:rPr lang="ko-KR" altLang="en-US" sz="1400" b="1" dirty="0"/>
              <a:t>생활환경 가운데서 치매예방 또는 치매 진전지연 등을 </a:t>
            </a:r>
            <a:endParaRPr lang="en-US" altLang="ko-KR" sz="1400" b="1" dirty="0"/>
          </a:p>
          <a:p>
            <a:pPr algn="r"/>
            <a:r>
              <a:rPr lang="ko-KR" altLang="en-US" sz="1400" b="1" dirty="0"/>
              <a:t>포함한 다면적 정책이 함께 이루어져야 한다</a:t>
            </a:r>
            <a:r>
              <a:rPr lang="en-US" altLang="ko-KR" sz="1400" b="1" dirty="0"/>
              <a:t>.</a:t>
            </a:r>
            <a:r>
              <a:rPr lang="en-US" altLang="ko-KR" sz="1400" dirty="0"/>
              <a:t>.</a:t>
            </a:r>
            <a:br>
              <a:rPr lang="ko-KR" altLang="en-US" dirty="0"/>
            </a:br>
            <a:endParaRPr lang="en-US" altLang="ko-KR" b="1" dirty="0">
              <a:solidFill>
                <a:srgbClr val="FF0000"/>
              </a:solidFill>
            </a:endParaRPr>
          </a:p>
          <a:p>
            <a:pPr algn="r"/>
            <a:r>
              <a:rPr lang="ko-KR" altLang="en-US" b="1" dirty="0">
                <a:solidFill>
                  <a:srgbClr val="FF0000"/>
                </a:solidFill>
              </a:rPr>
              <a:t>치매국가책임제는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결국은 치매 </a:t>
            </a:r>
            <a:r>
              <a:rPr lang="ko-KR" altLang="en-US" b="1" dirty="0" err="1">
                <a:solidFill>
                  <a:srgbClr val="FF0000"/>
                </a:solidFill>
              </a:rPr>
              <a:t>약장사</a:t>
            </a:r>
            <a:r>
              <a:rPr lang="ko-KR" altLang="en-US" b="1" dirty="0">
                <a:solidFill>
                  <a:srgbClr val="FF0000"/>
                </a:solidFill>
              </a:rPr>
              <a:t> 하겠다는 것</a:t>
            </a:r>
            <a:r>
              <a:rPr lang="en-US" altLang="ko-KR" b="1" dirty="0">
                <a:solidFill>
                  <a:srgbClr val="FF0000"/>
                </a:solidFill>
              </a:rPr>
              <a:t>!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이권세력 다툼에 복지예산누수 </a:t>
            </a:r>
            <a:r>
              <a:rPr lang="ko-KR" altLang="en-US" b="1" dirty="0" err="1">
                <a:solidFill>
                  <a:srgbClr val="FF0000"/>
                </a:solidFill>
              </a:rPr>
              <a:t>꽁돈화</a:t>
            </a:r>
            <a:r>
              <a:rPr lang="en-US" altLang="ko-KR" b="1" dirty="0">
                <a:solidFill>
                  <a:srgbClr val="FF0000"/>
                </a:solidFill>
              </a:rPr>
              <a:t>!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치매노인은 이익추구의 대상일 뿐</a:t>
            </a:r>
            <a:r>
              <a:rPr lang="en-US" altLang="ko-KR" b="1" dirty="0">
                <a:solidFill>
                  <a:srgbClr val="FF0000"/>
                </a:solidFill>
              </a:rPr>
              <a:t>!</a:t>
            </a:r>
          </a:p>
          <a:p>
            <a:pPr marL="457200" indent="-457200" algn="r"/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치매는 사랑과 관심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정성이 치료제이다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민간요양기관의 자율적 맞춤형서비스를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필요로 한다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6165304"/>
            <a:ext cx="9143999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장기요양보험제도</a:t>
            </a:r>
            <a:r>
              <a:rPr kumimoji="0" lang="ko-KR" altLang="en-US" sz="3200" b="1" i="0" u="none" strike="noStrike" kern="1200" cap="all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초심을 기억하라</a:t>
            </a:r>
            <a:r>
              <a:rPr kumimoji="0" lang="en-US" altLang="ko-KR" sz="3200" b="1" i="0" u="none" strike="noStrike" kern="1200" cap="all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ko-KR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그림 6" descr="어르신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3551079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8864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치매국가책임제의 기획실상</a:t>
            </a:r>
            <a:endParaRPr lang="en-US" altLang="ko-K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치매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의료서비스인가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사회복지서비스인가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171185" cy="5328592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ko-KR" b="1" dirty="0"/>
              <a:t>1.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다시 듣고 싶은 보건복지부의 약속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en-US" altLang="ko-KR" sz="1400" dirty="0">
                <a:solidFill>
                  <a:schemeClr val="tx1"/>
                </a:solidFill>
              </a:rPr>
              <a:t>2008-06-10 </a:t>
            </a:r>
            <a:r>
              <a:rPr lang="ko-KR" altLang="en-US" sz="1400" dirty="0">
                <a:solidFill>
                  <a:schemeClr val="tx1"/>
                </a:solidFill>
              </a:rPr>
              <a:t>노인장기요양보험 준비상황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457200" indent="-457200" algn="r"/>
            <a:r>
              <a:rPr lang="ko-KR" altLang="en-US" sz="1400" dirty="0">
                <a:solidFill>
                  <a:schemeClr val="tx1"/>
                </a:solidFill>
              </a:rPr>
              <a:t>보건복지부 보도자료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r"/>
            <a:r>
              <a:rPr lang="ko-KR" altLang="en-US" sz="1500" b="1" dirty="0"/>
              <a:t>정부는 성실히 운영만 한다면 충분히 수익이 나는 </a:t>
            </a:r>
            <a:endParaRPr lang="en-US" altLang="ko-KR" sz="1500" b="1" dirty="0"/>
          </a:p>
          <a:p>
            <a:pPr algn="r"/>
            <a:r>
              <a:rPr lang="ko-KR" altLang="en-US" sz="1500" b="1" dirty="0"/>
              <a:t>구조로 수가기반을 설계해 놓았다</a:t>
            </a:r>
            <a:r>
              <a:rPr lang="en-US" altLang="ko-KR" sz="1500" b="1" dirty="0"/>
              <a:t>.</a:t>
            </a:r>
          </a:p>
          <a:p>
            <a:pPr algn="r"/>
            <a:r>
              <a:rPr lang="en-US" altLang="ko-KR" sz="1500" b="1" dirty="0"/>
              <a:t> </a:t>
            </a:r>
          </a:p>
          <a:p>
            <a:pPr algn="r"/>
            <a:r>
              <a:rPr lang="ko-KR" altLang="en-US" sz="1500" dirty="0">
                <a:solidFill>
                  <a:schemeClr val="tx1"/>
                </a:solidFill>
              </a:rPr>
              <a:t>남은 몫은 사업자 자신에게 달려 있다</a:t>
            </a:r>
            <a:r>
              <a:rPr lang="en-US" altLang="ko-KR" sz="1500" dirty="0">
                <a:solidFill>
                  <a:schemeClr val="tx1"/>
                </a:solidFill>
              </a:rPr>
              <a:t>. </a:t>
            </a:r>
          </a:p>
          <a:p>
            <a:pPr algn="r"/>
            <a:r>
              <a:rPr lang="ko-KR" altLang="en-US" sz="1500" dirty="0">
                <a:solidFill>
                  <a:schemeClr val="tx1"/>
                </a:solidFill>
              </a:rPr>
              <a:t>친절함은 물론이고 세심하고 성심을 다해 </a:t>
            </a:r>
            <a:endParaRPr lang="en-US" altLang="ko-KR" sz="1500" dirty="0">
              <a:solidFill>
                <a:schemeClr val="tx1"/>
              </a:solidFill>
            </a:endParaRPr>
          </a:p>
          <a:p>
            <a:pPr algn="r"/>
            <a:r>
              <a:rPr lang="ko-KR" altLang="en-US" sz="1500" dirty="0">
                <a:solidFill>
                  <a:schemeClr val="tx1"/>
                </a:solidFill>
              </a:rPr>
              <a:t>서비스하는 정신과 태도</a:t>
            </a:r>
            <a:r>
              <a:rPr lang="en-US" altLang="ko-KR" sz="1500" dirty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ko-KR" altLang="en-US" sz="1500" dirty="0">
                <a:solidFill>
                  <a:schemeClr val="tx1"/>
                </a:solidFill>
              </a:rPr>
              <a:t>끊임없이 자기연구와 개발을 하는 </a:t>
            </a:r>
            <a:endParaRPr lang="en-US" altLang="ko-KR" sz="1500" dirty="0">
              <a:solidFill>
                <a:schemeClr val="tx1"/>
              </a:solidFill>
            </a:endParaRPr>
          </a:p>
          <a:p>
            <a:pPr algn="r"/>
            <a:r>
              <a:rPr lang="ko-KR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사업자 정신이 필요할 것이다</a:t>
            </a:r>
            <a:r>
              <a:rPr lang="en-US" altLang="ko-KR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r"/>
            <a:endParaRPr lang="en-US" altLang="ko-KR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ko-KR" altLang="en-US" sz="1500" dirty="0">
                <a:solidFill>
                  <a:schemeClr val="tx1"/>
                </a:solidFill>
              </a:rPr>
              <a:t>정부는 장기요양보험사업이 운영되는 과정에서</a:t>
            </a:r>
          </a:p>
          <a:p>
            <a:pPr algn="r"/>
            <a:r>
              <a:rPr lang="ko-KR" altLang="en-US" sz="1500" dirty="0">
                <a:solidFill>
                  <a:schemeClr val="tx1"/>
                </a:solidFill>
              </a:rPr>
              <a:t>이러한 성실한 사업자가 혹 겪게 되는 운영상의 어려움이 발생한다면 </a:t>
            </a:r>
            <a:endParaRPr lang="en-US" altLang="ko-KR" sz="1500" dirty="0">
              <a:solidFill>
                <a:schemeClr val="tx1"/>
              </a:solidFill>
            </a:endParaRPr>
          </a:p>
          <a:p>
            <a:pPr algn="r"/>
            <a:r>
              <a:rPr lang="ko-KR" altLang="en-US" sz="1500" dirty="0">
                <a:solidFill>
                  <a:schemeClr val="tx1"/>
                </a:solidFill>
              </a:rPr>
              <a:t>언제든지</a:t>
            </a:r>
            <a:r>
              <a:rPr lang="ko-KR" altLang="en-US" sz="1500" dirty="0"/>
              <a:t> </a:t>
            </a:r>
            <a:r>
              <a:rPr lang="ko-KR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지속적으로 수가수준을 조정할 계획을 가지고 있다</a:t>
            </a:r>
            <a:r>
              <a:rPr lang="en-US" altLang="ko-KR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endParaRPr lang="en-US" altLang="ko-KR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6381328"/>
            <a:ext cx="9143999" cy="476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기회균등의 공정사회</a:t>
            </a:r>
            <a:r>
              <a:rPr kumimoji="0" lang="en-US" altLang="ko-KR" sz="2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창업자의 천국</a:t>
            </a:r>
          </a:p>
        </p:txBody>
      </p:sp>
      <p:pic>
        <p:nvPicPr>
          <p:cNvPr id="7" name="그림 6" descr="어르신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060848"/>
            <a:ext cx="3384376" cy="3252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민간장기요양기관 창업자가 누구인가</a:t>
            </a:r>
            <a:r>
              <a:rPr lang="en-US" altLang="ko-KR" sz="2000" b="1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인생의 마지막 창업 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노인요양사업 선택 </a:t>
            </a:r>
          </a:p>
        </p:txBody>
      </p:sp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171185" cy="5328592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ko-KR" b="1" dirty="0"/>
              <a:t>2.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산업혁명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중국은 지금 창업열풍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base"/>
            <a:r>
              <a:rPr lang="ko-KR" altLang="en-US" sz="1400" dirty="0">
                <a:solidFill>
                  <a:schemeClr val="tx1"/>
                </a:solidFill>
              </a:rPr>
              <a:t>중국에서 청년창업자들이 </a:t>
            </a:r>
          </a:p>
          <a:p>
            <a:pPr algn="r" fontAlgn="base"/>
            <a:r>
              <a:rPr lang="ko-KR" altLang="en-US" sz="1400" dirty="0">
                <a:solidFill>
                  <a:schemeClr val="tx1"/>
                </a:solidFill>
              </a:rPr>
              <a:t>지속적으로 증가하고 발전하고 있는 </a:t>
            </a:r>
          </a:p>
          <a:p>
            <a:pPr algn="r" fontAlgn="base"/>
            <a:r>
              <a:rPr lang="ko-KR" altLang="en-US" sz="1400" dirty="0">
                <a:solidFill>
                  <a:schemeClr val="tx1"/>
                </a:solidFill>
              </a:rPr>
              <a:t>원인을 두고 </a:t>
            </a:r>
            <a:r>
              <a:rPr lang="ko-KR" altLang="en-US" sz="1400" dirty="0" err="1">
                <a:solidFill>
                  <a:schemeClr val="tx1"/>
                </a:solidFill>
              </a:rPr>
              <a:t>김난도</a:t>
            </a:r>
            <a:r>
              <a:rPr lang="ko-KR" altLang="en-US" sz="1400" dirty="0">
                <a:solidFill>
                  <a:schemeClr val="tx1"/>
                </a:solidFill>
              </a:rPr>
              <a:t> 교수는 </a:t>
            </a:r>
          </a:p>
          <a:p>
            <a:pPr algn="r" fontAlgn="base"/>
            <a:r>
              <a:rPr lang="ko-KR" altLang="en-US" sz="1400" dirty="0">
                <a:solidFill>
                  <a:schemeClr val="tx1"/>
                </a:solidFill>
              </a:rPr>
              <a:t>“중국정부의 청년창업에 대한 지원정책과 </a:t>
            </a:r>
          </a:p>
          <a:p>
            <a:pPr algn="r" fontAlgn="base"/>
            <a:r>
              <a:rPr lang="ko-KR" altLang="en-US" sz="1400" dirty="0" err="1">
                <a:solidFill>
                  <a:schemeClr val="tx1"/>
                </a:solidFill>
              </a:rPr>
              <a:t>주링허우들이</a:t>
            </a:r>
            <a:r>
              <a:rPr lang="ko-KR" altLang="en-US" sz="1400" dirty="0">
                <a:solidFill>
                  <a:schemeClr val="tx1"/>
                </a:solidFill>
              </a:rPr>
              <a:t> 실패를 두려워하지 않는 </a:t>
            </a:r>
          </a:p>
          <a:p>
            <a:pPr algn="r" fontAlgn="base"/>
            <a:r>
              <a:rPr lang="ko-KR" altLang="en-US" sz="1400" dirty="0">
                <a:solidFill>
                  <a:schemeClr val="tx1"/>
                </a:solidFill>
              </a:rPr>
              <a:t>대담한 창업정신 그리고 </a:t>
            </a:r>
          </a:p>
          <a:p>
            <a:pPr algn="r" fontAlgn="base"/>
            <a:r>
              <a:rPr lang="ko-KR" altLang="en-US" sz="1400" dirty="0">
                <a:solidFill>
                  <a:schemeClr val="tx1"/>
                </a:solidFill>
              </a:rPr>
              <a:t>“</a:t>
            </a:r>
            <a:r>
              <a:rPr lang="en-US" altLang="ko-KR" sz="1400" dirty="0">
                <a:solidFill>
                  <a:schemeClr val="tx1"/>
                </a:solidFill>
              </a:rPr>
              <a:t>70</a:t>
            </a:r>
            <a:r>
              <a:rPr lang="ko-KR" altLang="en-US" sz="1400" dirty="0">
                <a:solidFill>
                  <a:schemeClr val="tx1"/>
                </a:solidFill>
              </a:rPr>
              <a:t>후”</a:t>
            </a:r>
            <a:r>
              <a:rPr lang="en-US" altLang="ko-KR" sz="1400" dirty="0">
                <a:solidFill>
                  <a:schemeClr val="tx1"/>
                </a:solidFill>
              </a:rPr>
              <a:t>, “80 </a:t>
            </a:r>
            <a:r>
              <a:rPr lang="ko-KR" altLang="en-US" sz="1400" dirty="0">
                <a:solidFill>
                  <a:schemeClr val="tx1"/>
                </a:solidFill>
              </a:rPr>
              <a:t>후”들의 적극적인 지원이 </a:t>
            </a:r>
          </a:p>
          <a:p>
            <a:pPr algn="r" fontAlgn="base"/>
            <a:r>
              <a:rPr lang="ko-KR" altLang="en-US" sz="1400" dirty="0">
                <a:solidFill>
                  <a:schemeClr val="tx1"/>
                </a:solidFill>
              </a:rPr>
              <a:t>그 밑바탕이 되고 있다”고 말한다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  <a:endParaRPr lang="ko-KR" altLang="en-US" sz="1400" dirty="0">
              <a:solidFill>
                <a:schemeClr val="tx1"/>
              </a:solidFill>
            </a:endParaRPr>
          </a:p>
          <a:p>
            <a:pPr algn="r"/>
            <a:endParaRPr lang="en-US" altLang="ko-KR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altLang="ko-KR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산업혁명시대 사람이 할 수 있는 일은</a:t>
            </a:r>
            <a:endParaRPr lang="en-US" altLang="ko-KR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ko-KR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무엇인가</a:t>
            </a:r>
            <a:r>
              <a:rPr lang="en-US" altLang="ko-KR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r"/>
            <a:endParaRPr lang="en-US" altLang="ko-KR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ko-KR" altLang="en-US" sz="1500" dirty="0">
                <a:solidFill>
                  <a:schemeClr val="tx1"/>
                </a:solidFill>
              </a:rPr>
              <a:t>아들에게 희망을 주는  아버지의 창업</a:t>
            </a:r>
          </a:p>
          <a:p>
            <a:pPr algn="r"/>
            <a:r>
              <a:rPr lang="ko-KR" altLang="en-US" sz="1500" dirty="0">
                <a:solidFill>
                  <a:schemeClr val="tx1"/>
                </a:solidFill>
              </a:rPr>
              <a:t>사회에 이바지 하겠다며 보람 있는 분야에서 창업한 아버지</a:t>
            </a:r>
            <a:endParaRPr lang="en-US" altLang="ko-KR" sz="1500" dirty="0">
              <a:solidFill>
                <a:schemeClr val="tx1"/>
              </a:solidFill>
            </a:endParaRPr>
          </a:p>
          <a:p>
            <a:pPr algn="r"/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그러나 국가는 이 일은 민간이 할 것이 아니라 공공이 해야 한다고 말한다</a:t>
            </a:r>
            <a:r>
              <a:rPr lang="en-US" altLang="ko-K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endParaRPr lang="en-US" altLang="ko-KR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6381328"/>
            <a:ext cx="9143999" cy="476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기회균등의 공정사회</a:t>
            </a:r>
            <a:r>
              <a:rPr kumimoji="0" lang="en-US" altLang="ko-KR" sz="2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창업자의 천국</a:t>
            </a:r>
          </a:p>
        </p:txBody>
      </p:sp>
      <p:pic>
        <p:nvPicPr>
          <p:cNvPr id="7" name="그림 6" descr="어르신13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4248473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민간장기요양기관 창업자가 누구인가</a:t>
            </a:r>
            <a:r>
              <a:rPr lang="en-US" altLang="ko-KR" sz="2000" b="1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인생의 마지막 창업 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노인요양사업 선택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42484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/>
              <a:t>“</a:t>
            </a:r>
            <a:r>
              <a:rPr lang="ko-KR" altLang="en-US" sz="1400" b="1" dirty="0"/>
              <a:t>명견만리” 프로는 </a:t>
            </a:r>
            <a:r>
              <a:rPr lang="ko-KR" altLang="en-US" sz="1400" b="1" dirty="0" err="1"/>
              <a:t>주링허우</a:t>
            </a:r>
            <a:r>
              <a:rPr lang="en-US" altLang="ko-KR" sz="1400" b="1" dirty="0"/>
              <a:t>(90</a:t>
            </a:r>
            <a:r>
              <a:rPr lang="ko-KR" altLang="en-US" sz="1400" b="1" dirty="0"/>
              <a:t>년 後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 세대들을 </a:t>
            </a:r>
            <a:endParaRPr lang="en-US" altLang="ko-KR" sz="1400" b="1" dirty="0"/>
          </a:p>
          <a:p>
            <a:r>
              <a:rPr lang="ko-KR" altLang="en-US" sz="1400" b="1" dirty="0"/>
              <a:t> 중국의 미래파워라고 소개했다</a:t>
            </a:r>
            <a:r>
              <a:rPr lang="en-US" altLang="ko-KR" sz="1400" b="1" dirty="0"/>
              <a:t>(KBS1 </a:t>
            </a:r>
            <a:r>
              <a:rPr lang="ko-KR" altLang="en-US" sz="1400" b="1" dirty="0"/>
              <a:t>방송화면</a:t>
            </a:r>
            <a:r>
              <a:rPr lang="en-US" altLang="ko-KR" sz="1400" b="1" dirty="0"/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424936" cy="5400600"/>
          </a:xfrm>
        </p:spPr>
        <p:txBody>
          <a:bodyPr tIns="0" anchor="ctr" anchorCtr="0">
            <a:normAutofit/>
          </a:bodyPr>
          <a:lstStyle/>
          <a:p>
            <a:pPr marL="457200" indent="-457200"/>
            <a:r>
              <a:rPr lang="en-US" altLang="ko-KR" b="1" dirty="0"/>
              <a:t>3.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하고 싶은 일을 하게 하라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잔소리 그만하라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 algn="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base"/>
            <a:r>
              <a:rPr lang="ko-KR" altLang="en-US" sz="1400" dirty="0"/>
              <a:t>여성적인 정부인가</a:t>
            </a:r>
            <a:r>
              <a:rPr lang="en-US" altLang="ko-KR" sz="1400" dirty="0"/>
              <a:t>? </a:t>
            </a:r>
            <a:r>
              <a:rPr lang="ko-KR" altLang="en-US" sz="1400" dirty="0"/>
              <a:t>맞다</a:t>
            </a:r>
            <a:r>
              <a:rPr lang="en-US" altLang="ko-KR" sz="1400" dirty="0"/>
              <a:t>. </a:t>
            </a:r>
            <a:r>
              <a:rPr lang="ko-KR" altLang="en-US" sz="1400" dirty="0"/>
              <a:t>지금은 여성시대이다</a:t>
            </a:r>
            <a:r>
              <a:rPr lang="en-US" altLang="ko-KR" sz="1400" dirty="0"/>
              <a:t>. </a:t>
            </a:r>
            <a:r>
              <a:rPr lang="ko-KR" altLang="en-US" sz="1400" dirty="0"/>
              <a:t>흠</a:t>
            </a:r>
            <a:r>
              <a:rPr lang="en-US" altLang="ko-KR" sz="1400" dirty="0"/>
              <a:t>~ </a:t>
            </a:r>
            <a:r>
              <a:rPr lang="ko-KR" altLang="en-US" sz="1400" dirty="0" err="1"/>
              <a:t>칫</a:t>
            </a:r>
            <a:r>
              <a:rPr lang="en-US" altLang="ko-KR" sz="1400" dirty="0"/>
              <a:t>~ </a:t>
            </a:r>
            <a:r>
              <a:rPr lang="ko-KR" altLang="en-US" sz="1400" dirty="0"/>
              <a:t>뿡</a:t>
            </a:r>
            <a:r>
              <a:rPr lang="en-US" altLang="ko-KR" sz="1400" dirty="0"/>
              <a:t>! </a:t>
            </a:r>
            <a:endParaRPr lang="ko-KR" altLang="en-US" sz="1400" dirty="0"/>
          </a:p>
          <a:p>
            <a:pPr algn="r" fontAlgn="base"/>
            <a:r>
              <a:rPr lang="ko-KR" altLang="en-US" sz="1400" dirty="0"/>
              <a:t>특전사 출신 문재인 정부의 남성성</a:t>
            </a:r>
            <a:r>
              <a:rPr lang="en-US" altLang="ko-KR" sz="1400" dirty="0"/>
              <a:t>(</a:t>
            </a:r>
            <a:r>
              <a:rPr lang="ko-KR" altLang="en-US" sz="1400" b="1" dirty="0"/>
              <a:t>男性性</a:t>
            </a:r>
            <a:r>
              <a:rPr lang="en-US" altLang="ko-KR" sz="1400" b="1" dirty="0"/>
              <a:t>)</a:t>
            </a:r>
            <a:r>
              <a:rPr lang="ko-KR" altLang="en-US" sz="1400" dirty="0"/>
              <a:t> 회복을 촉구합니다</a:t>
            </a:r>
            <a:r>
              <a:rPr lang="en-US" altLang="ko-KR" sz="1400" dirty="0"/>
              <a:t>. </a:t>
            </a:r>
            <a:endParaRPr lang="ko-KR" altLang="en-US" sz="1400" dirty="0"/>
          </a:p>
          <a:p>
            <a:pPr algn="r" fontAlgn="base"/>
            <a:r>
              <a:rPr lang="ko-KR" altLang="en-US" sz="1400" dirty="0"/>
              <a:t>인기 영합적 복지 </a:t>
            </a:r>
            <a:r>
              <a:rPr lang="ko-KR" altLang="en-US" sz="1400" dirty="0" err="1"/>
              <a:t>포퓰리즘</a:t>
            </a:r>
            <a:r>
              <a:rPr lang="ko-KR" altLang="en-US" sz="1400" dirty="0"/>
              <a:t> 안 됩니다</a:t>
            </a:r>
            <a:r>
              <a:rPr lang="en-US" altLang="ko-KR" sz="1400" dirty="0"/>
              <a:t>.</a:t>
            </a:r>
          </a:p>
          <a:p>
            <a:pPr algn="r" fontAlgn="base"/>
            <a:r>
              <a:rPr lang="en-US" altLang="ko-KR" sz="1400" dirty="0"/>
              <a:t> </a:t>
            </a:r>
            <a:endParaRPr lang="ko-KR" altLang="en-US" sz="1400" dirty="0"/>
          </a:p>
          <a:p>
            <a:pPr algn="r" fontAlgn="base"/>
            <a:r>
              <a:rPr lang="ko-KR" altLang="en-US" sz="1400" b="1" dirty="0">
                <a:solidFill>
                  <a:srgbClr val="FF0000"/>
                </a:solidFill>
              </a:rPr>
              <a:t>남성성이란</a:t>
            </a:r>
            <a:r>
              <a:rPr lang="en-US" altLang="ko-KR" sz="1400" b="1" dirty="0">
                <a:solidFill>
                  <a:srgbClr val="FF0000"/>
                </a:solidFill>
              </a:rPr>
              <a:t>?</a:t>
            </a:r>
            <a:endParaRPr lang="ko-KR" altLang="en-US" sz="1400" b="1" dirty="0">
              <a:solidFill>
                <a:srgbClr val="FF0000"/>
              </a:solidFill>
            </a:endParaRPr>
          </a:p>
          <a:p>
            <a:pPr algn="r" fontAlgn="base"/>
            <a:r>
              <a:rPr lang="ko-KR" altLang="en-US" sz="1400" b="1" dirty="0">
                <a:solidFill>
                  <a:srgbClr val="FF0000"/>
                </a:solidFill>
              </a:rPr>
              <a:t>도전정신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창업의지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창조적 개척정신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애국심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endParaRPr lang="ko-KR" altLang="en-US" sz="1400" b="1" dirty="0">
              <a:solidFill>
                <a:srgbClr val="FF0000"/>
              </a:solidFill>
            </a:endParaRPr>
          </a:p>
          <a:p>
            <a:pPr algn="r" fontAlgn="base"/>
            <a:r>
              <a:rPr lang="ko-KR" altLang="en-US" sz="1400" b="1" dirty="0">
                <a:solidFill>
                  <a:srgbClr val="FF0000"/>
                </a:solidFill>
              </a:rPr>
              <a:t>가정을 살기고 나라를 살리겠다는 아버지정신</a:t>
            </a:r>
          </a:p>
          <a:p>
            <a:pPr algn="r" fontAlgn="base"/>
            <a:r>
              <a: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아버지가 살아야 가정이 산다</a:t>
            </a:r>
            <a:r>
              <a:rPr lang="en-US" altLang="ko-K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fontAlgn="base"/>
            <a:endParaRPr lang="ko-KR" altLang="en-US" sz="1400" dirty="0"/>
          </a:p>
          <a:p>
            <a:pPr algn="r" fontAlgn="base"/>
            <a:r>
              <a:rPr lang="ko-KR" altLang="en-US" sz="1400" dirty="0"/>
              <a:t>반면</a:t>
            </a:r>
            <a:r>
              <a:rPr lang="en-US" altLang="ko-KR" sz="1400" dirty="0"/>
              <a:t>, </a:t>
            </a:r>
            <a:r>
              <a:rPr lang="ko-KR" altLang="en-US" sz="1400" dirty="0"/>
              <a:t>여성적 성향을 보이는 공공복지 철학은</a:t>
            </a:r>
            <a:r>
              <a:rPr lang="en-US" altLang="ko-KR" sz="1400" dirty="0"/>
              <a:t>?</a:t>
            </a:r>
            <a:endParaRPr lang="ko-KR" altLang="en-US" sz="1400" dirty="0"/>
          </a:p>
          <a:p>
            <a:pPr algn="r" fontAlgn="base"/>
            <a:r>
              <a:rPr lang="ko-KR" altLang="en-US" sz="1400" dirty="0"/>
              <a:t>모두가 편하면 되고</a:t>
            </a:r>
            <a:r>
              <a:rPr lang="en-US" altLang="ko-KR" sz="1400" dirty="0"/>
              <a:t>, </a:t>
            </a:r>
            <a:r>
              <a:rPr lang="ko-KR" altLang="en-US" sz="1400" dirty="0"/>
              <a:t>돈은 공무원이 관리하는 것</a:t>
            </a:r>
            <a:r>
              <a:rPr lang="en-US" altLang="ko-KR" sz="1400" dirty="0"/>
              <a:t>,</a:t>
            </a:r>
            <a:endParaRPr lang="ko-KR" altLang="en-US" sz="1400" dirty="0"/>
          </a:p>
          <a:p>
            <a:pPr algn="r" fontAlgn="base"/>
            <a:r>
              <a:rPr lang="ko-KR" altLang="en-US" sz="1400" dirty="0"/>
              <a:t>이윤 남겨 창조적 서비스 제공을 위한 재투자 하겠다는 것에 대해서 </a:t>
            </a:r>
            <a:endParaRPr lang="en-US" altLang="ko-KR" sz="1400" dirty="0"/>
          </a:p>
          <a:p>
            <a:pPr algn="r" fontAlgn="base"/>
            <a:r>
              <a:rPr lang="en-US" altLang="ko-KR" sz="1400" dirty="0"/>
              <a:t>“</a:t>
            </a:r>
            <a:r>
              <a:rPr lang="ko-KR" altLang="en-US" sz="1400" dirty="0"/>
              <a:t>시키는 일이나 잘해라</a:t>
            </a:r>
            <a:r>
              <a:rPr lang="en-US" altLang="ko-KR" sz="1400" dirty="0"/>
              <a:t>!”</a:t>
            </a:r>
            <a:r>
              <a:rPr lang="ko-KR" altLang="en-US" sz="1400" dirty="0"/>
              <a:t>라고 말하는 정부</a:t>
            </a:r>
            <a:r>
              <a:rPr lang="en-US" altLang="ko-KR" sz="1400" dirty="0"/>
              <a:t>!</a:t>
            </a:r>
          </a:p>
          <a:p>
            <a:pPr algn="r" fontAlgn="base"/>
            <a:endParaRPr lang="en-US" altLang="ko-KR" sz="1400" dirty="0"/>
          </a:p>
          <a:p>
            <a:pPr algn="r" fontAlgn="base"/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대한민국 남성성의 대표로서  대통령은 국가기강을 바로 세워 주기 바랍니다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" y="6280919"/>
            <a:ext cx="9143999" cy="5770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 anchor="b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기회균등의 공정사회</a:t>
            </a:r>
            <a:r>
              <a:rPr kumimoji="0" lang="en-US" altLang="ko-KR" sz="2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창업자의 천국</a:t>
            </a:r>
          </a:p>
        </p:txBody>
      </p:sp>
      <p:pic>
        <p:nvPicPr>
          <p:cNvPr id="7" name="그림 6" descr="어르신13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2592288" cy="3296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민간장기요양기관 창업자가 누구인가</a:t>
            </a:r>
            <a:r>
              <a:rPr lang="en-US" altLang="ko-KR" sz="2000" b="1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인생의 마지막 창업 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노인요양사업 선택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157192"/>
            <a:ext cx="2592288" cy="6106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자서전 </a:t>
            </a:r>
            <a:r>
              <a:rPr lang="en-US" altLang="ko-KR" sz="1200" dirty="0"/>
              <a:t>&lt;</a:t>
            </a:r>
            <a:r>
              <a:rPr lang="ko-KR" altLang="en-US" sz="1200" dirty="0"/>
              <a:t>문재인의 운명</a:t>
            </a:r>
            <a:r>
              <a:rPr lang="en-US" altLang="ko-KR" sz="1200" dirty="0"/>
              <a:t>&gt;</a:t>
            </a:r>
            <a:r>
              <a:rPr lang="ko-KR" altLang="en-US" sz="1200" dirty="0"/>
              <a:t>에 실린 특전사 복무시절 사진</a:t>
            </a:r>
          </a:p>
        </p:txBody>
      </p:sp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424936" cy="540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6453336"/>
            <a:ext cx="9143999" cy="404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기회균등의 공정사회</a:t>
            </a:r>
            <a:r>
              <a:rPr kumimoji="0" lang="en-US" altLang="ko-KR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창업자의 천국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663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민간장기요양기관 창업자가 누구인가</a:t>
            </a:r>
            <a:r>
              <a:rPr lang="en-US" altLang="ko-KR" sz="2000" b="1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신바람 나는 국민참여 남성적인 국가 만들기 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07504" y="908720"/>
          <a:ext cx="8928992" cy="5616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복지 </a:t>
                      </a:r>
                      <a:r>
                        <a:rPr kumimoji="0" lang="ko-KR" altLang="en-US" sz="12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포퓰리즘에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ko-KR" altLang="en-US" sz="12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꺽이지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않겠다는 강한 정부 필요함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여성화 된 국가정책의 기류의 문제점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여성화란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?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정책이 실현시키고자 하는 욕구를 채우기 위해서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남성성의 국민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민간 창업자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희생을 강요하는 복지부 정책들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철학적 기반 위에 나아가야 할 방향 설정하고 하위 정책들이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설계되고 추진되어야 함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어떤 철학적 기반인가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?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남성성이 살아야 균형 잡힌 국민행복   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구조 완성된다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남성성이란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?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지금까지의 남성이 자기 주도적으로 사회에 기여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하는 애국주의적 충성심이 발현되고 우리 사회에 가득 차게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하는 방향의 정치철학이 필요함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즉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개인이 자기 소신을 가지고 꿈을 시현시켜나가는 것이 곧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애국이 되는 신명 나는 기회균등의 사회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예를 들어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가장 지지 받고 존중되어야 할 노인장기요양분야에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참여한 민간사업자 개인들이 보람을 느끼며 요양산업을 발전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시켜나갈 수 있어야 한다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남성적인 주도적 자율경영권이 확보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되어야 한다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여성적 정부가 시키는 대로 운영되는 장기요양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현장에는 목숨 걸고 책임지는 사람이 없게 된다</a:t>
                      </a:r>
                      <a:r>
                        <a:rPr kumimoji="0" lang="en-US" altLang="ko-KR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endParaRPr kumimoji="0" lang="ko-KR" alt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니 맘대로 운영하면 다친다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."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복지부의 규제와 감독이 정당화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되는 공공화 정책의 폐해는 시장자유민주주의를 부정하고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도전적 남성성을 죽이는 결과를 초래함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시키는 대로 하면서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꿀을 </a:t>
                      </a:r>
                      <a:r>
                        <a:rPr kumimoji="0" lang="ko-KR" altLang="en-US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탐익하려는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여성성만이 장기요양현장을 가득 채우게 됨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노인의 대한 이해와 맞물려 생각해야 함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노인이 누구인가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죽음을 목전에 둔 존재들로서 인생의 의미를 찾고 있음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생명보전보다는 가치추구적이라 할 것임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설령 그러하지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않을지라도 그렇게 의미를 부여해야 할 것임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따라서 가치추구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적이면서 정의를 위해 목숨도 거는 남성적인 이미지가 요양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현장에 넘쳐나야 할 것임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후세에게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젊은이들에 국가는 어떤 비전을 보여 줄 것인가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특별히 정부는 </a:t>
                      </a:r>
                      <a:r>
                        <a:rPr kumimoji="0" lang="ko-KR" altLang="en-US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보람있는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일에 모든 것을 투자하여 헌신적으로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최선을 다하는 사람들이 사회적으로 인정받고 대접받는 국가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를 만들어가야 할 것임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그런데 사회복지서비스공단처럼 인간이 없는 무형의 시스템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에 의해서 작동되게 하는 정책은 잘못된 것임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오직 개인이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경로효친 정신에 입각하여 적극적으로 효를 실천하고 인간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관계를 진솔하게 만들어가는 구조여야 함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그리고 모든 국민이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이를 인정하고 존중하며 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함께 모시는 문화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를 만들어 가야 함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이것이 국민 총화의 길일 것입니다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국가신뢰도를 깨트리며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이미 진입하여 잘 해오고 있는 민간요양사업자의 </a:t>
                      </a:r>
                      <a:r>
                        <a:rPr kumimoji="0" lang="ko-KR" altLang="en-US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사업권과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재산권을 빼앗아 국가가 이를 보유하고 그 떡 고물을 또 다른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국민에게 나누어 주면서 국민을 지배하는 구조를 강화한다면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‘어린아이 </a:t>
                      </a:r>
                      <a:r>
                        <a:rPr kumimoji="0" lang="ko-KR" altLang="en-US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손목비틀기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’ 식 국민재산 강탈인 것임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누가 이런 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나라에 충성을 다 하겠는가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Char char="•"/>
                      </a:pP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단지 민간은 수익을 추구하기 때문에 못 믿겠다는 것은 ‘재래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시장의 상인들은 못 믿겠고 대형 </a:t>
                      </a:r>
                      <a:r>
                        <a:rPr kumimoji="0" lang="ko-KR" altLang="en-US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마트는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믿을 수 있고 효율적</a:t>
                      </a:r>
                      <a:endParaRPr kumimoji="0"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이라는 생각들’로 인해서 발생하게 된 현 사회의 문제점 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즉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개별화되어 정이 없는 사회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비정규직으로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전락한 노동현장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just" fontAlgn="base" latinLnBrk="1">
                        <a:buFont typeface="Arial" pitchFamily="34" charset="0"/>
                        <a:buNone/>
                      </a:pP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빈부격차의 심화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 요양현장에서 벌어지게 하는 것임</a:t>
                      </a:r>
                      <a:r>
                        <a:rPr kumimoji="0"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785926"/>
            <a:ext cx="6715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b="1" dirty="0">
                <a:solidFill>
                  <a:schemeClr val="tx2"/>
                </a:solidFill>
              </a:rPr>
              <a:t>감사합니다</a:t>
            </a:r>
            <a:r>
              <a:rPr lang="en-US" altLang="ko-KR" sz="8800" b="1" dirty="0">
                <a:solidFill>
                  <a:schemeClr val="tx2"/>
                </a:solidFill>
              </a:rPr>
              <a:t>.</a:t>
            </a:r>
            <a:endParaRPr lang="ko-KR" altLang="en-US" sz="8800" b="1" dirty="0">
              <a:solidFill>
                <a:schemeClr val="tx2"/>
              </a:solidFill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611560" y="4725144"/>
            <a:ext cx="7992888" cy="838200"/>
          </a:xfrm>
        </p:spPr>
        <p:txBody>
          <a:bodyPr anchor="ctr">
            <a:normAutofit fontScale="90000"/>
          </a:bodyPr>
          <a:lstStyle/>
          <a:p>
            <a:r>
              <a:rPr lang="en-US" altLang="ko-KR" sz="3600" dirty="0"/>
              <a:t>2017 </a:t>
            </a:r>
            <a:r>
              <a:rPr lang="ko-KR" altLang="en-US" sz="3600" dirty="0"/>
              <a:t>제</a:t>
            </a:r>
            <a:r>
              <a:rPr lang="en-US" altLang="ko-KR" sz="3600" dirty="0"/>
              <a:t>1</a:t>
            </a:r>
            <a:r>
              <a:rPr lang="ko-KR" altLang="en-US" sz="3600" dirty="0"/>
              <a:t>차 대한장기요양한림원 학술대회</a:t>
            </a:r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4572000" y="5259004"/>
            <a:ext cx="4464496" cy="1598996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</a:pP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/>
              <a:t>장   소 </a:t>
            </a:r>
            <a:r>
              <a:rPr lang="en-US" altLang="ko-KR" sz="1800" dirty="0"/>
              <a:t>: </a:t>
            </a:r>
            <a:r>
              <a:rPr lang="ko-KR" altLang="en-US" sz="1800" dirty="0"/>
              <a:t>남한산성 </a:t>
            </a:r>
            <a:r>
              <a:rPr lang="ko-KR" altLang="en-US" sz="1800" dirty="0" err="1"/>
              <a:t>검복리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람촌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/>
              <a:t>발표일 </a:t>
            </a:r>
            <a:r>
              <a:rPr lang="en-US" altLang="ko-KR" sz="1800" dirty="0"/>
              <a:t>: 2017. 7. 29. 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/>
              <a:t>제안자 </a:t>
            </a:r>
            <a:r>
              <a:rPr lang="en-US" altLang="ko-KR" sz="1800" dirty="0"/>
              <a:t>: </a:t>
            </a:r>
            <a:r>
              <a:rPr lang="ko-KR" altLang="en-US" sz="1800" dirty="0"/>
              <a:t>노인요양공동생활가정 전문위원 조남웅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00718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725144"/>
            <a:ext cx="6984776" cy="8382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ko-KR" sz="2800" dirty="0"/>
              <a:t>2017 </a:t>
            </a:r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차 대한장기요양한림원 학술대회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2000" y="5259004"/>
            <a:ext cx="4464496" cy="1598996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</a:pP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/>
              <a:t>장   소 </a:t>
            </a:r>
            <a:r>
              <a:rPr lang="en-US" altLang="ko-KR" sz="1800" dirty="0"/>
              <a:t>: </a:t>
            </a:r>
            <a:r>
              <a:rPr lang="ko-KR" altLang="en-US" sz="1800" dirty="0"/>
              <a:t>남한산성 </a:t>
            </a:r>
            <a:r>
              <a:rPr lang="ko-KR" altLang="en-US" sz="1800" dirty="0" err="1"/>
              <a:t>검복리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람촌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/>
              <a:t>발표일 </a:t>
            </a:r>
            <a:r>
              <a:rPr lang="en-US" altLang="ko-KR" sz="1800" dirty="0"/>
              <a:t>: 2017. 7. 29. 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/>
              <a:t>제안자 </a:t>
            </a:r>
            <a:r>
              <a:rPr lang="en-US" altLang="ko-KR" sz="1800" dirty="0"/>
              <a:t>: </a:t>
            </a:r>
            <a:r>
              <a:rPr lang="ko-KR" altLang="en-US" sz="1800" dirty="0"/>
              <a:t>노인요양공동생활가정 전문위원 조남웅</a:t>
            </a:r>
            <a:endParaRPr lang="en-US" altLang="ko-K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</a:t>
            </a:r>
            <a:endParaRPr lang="en-US" altLang="ko-K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 latinLnBrk="0"/>
            <a:r>
              <a:rPr lang="ko-KR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치매국가책임제의 문제점”</a:t>
            </a:r>
          </a:p>
        </p:txBody>
      </p:sp>
    </p:spTree>
    <p:extLst>
      <p:ext uri="{BB962C8B-B14F-4D97-AF65-F5344CB8AC3E}">
        <p14:creationId xmlns:p14="http://schemas.microsoft.com/office/powerpoint/2010/main" val="200718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Storyteller - Storytelling</a:t>
            </a:r>
            <a:endParaRPr lang="ko-KR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그림 8" descr="2015요양시설 운영통계분석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264696" cy="55477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048672" cy="1656185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Storyteller - Storytelling</a:t>
            </a:r>
            <a:endParaRPr lang="ko-KR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 descr="기관수 통계2015기준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9144000" cy="1710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3140968"/>
            <a:ext cx="4128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재가급여이용수급자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명</a:t>
            </a:r>
            <a:r>
              <a:rPr lang="en-US" altLang="ko-KR" dirty="0"/>
              <a:t>)   295,225</a:t>
            </a:r>
          </a:p>
          <a:p>
            <a:r>
              <a:rPr lang="ko-KR" altLang="en-US" dirty="0" err="1"/>
              <a:t>시설급여이용수급자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명</a:t>
            </a:r>
            <a:r>
              <a:rPr lang="en-US" altLang="ko-KR" dirty="0"/>
              <a:t>)   180,157</a:t>
            </a:r>
          </a:p>
          <a:p>
            <a:r>
              <a:rPr lang="ko-KR" altLang="en-US" dirty="0"/>
              <a:t>요양기관 이용자 수 합계 </a:t>
            </a:r>
            <a:r>
              <a:rPr lang="en-US" altLang="ko-KR" dirty="0"/>
              <a:t>47</a:t>
            </a:r>
            <a:r>
              <a:rPr lang="ko-KR" altLang="en-US" dirty="0"/>
              <a:t>만 </a:t>
            </a:r>
            <a:r>
              <a:rPr lang="en-US" altLang="ko-KR" dirty="0"/>
              <a:t>5</a:t>
            </a:r>
            <a:r>
              <a:rPr lang="ko-KR" altLang="en-US" dirty="0"/>
              <a:t>천명</a:t>
            </a:r>
            <a:r>
              <a:rPr lang="en-US" altLang="ko-KR" dirty="0"/>
              <a:t>...</a:t>
            </a:r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5210482" cy="5589240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Storyteller - Storytelling</a:t>
            </a:r>
            <a:endParaRPr lang="ko-KR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484784"/>
            <a:ext cx="3456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우리나라 전체 사업체 중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소상공인 비율은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86.5%</a:t>
            </a: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종사자수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43.1%</a:t>
            </a: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평균 종사자 수는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1.97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명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명의 사장과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명의 종사자가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함께 밥벌이를 하는 사업체가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86.5%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라는 얘기입니다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이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명의 자영업자가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생존하기 위해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더 많은 자본을 투자했고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더 많은 시간을 일합니다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86.5%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의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백만의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소상공인 살아야 종사자도 살고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민간부분이 살아야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지역경제가 산다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309320"/>
            <a:ext cx="9143999" cy="548680"/>
          </a:xfr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o-KR" alt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장기요양보험제도 바로 알기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52927" cy="5184576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사회서비스 전달체계의 문제점</a:t>
            </a:r>
            <a:endParaRPr lang="en-US" altLang="ko-KR" dirty="0"/>
          </a:p>
          <a:p>
            <a:pPr marL="457200" indent="-457200" algn="r"/>
            <a:r>
              <a:rPr lang="ko-KR" altLang="en-US" dirty="0"/>
              <a:t>기왓장을 깨고 속에 </a:t>
            </a:r>
            <a:endParaRPr lang="en-US" altLang="ko-KR" dirty="0"/>
          </a:p>
          <a:p>
            <a:pPr marL="457200" indent="-457200" algn="r"/>
            <a:r>
              <a:rPr lang="ko-KR" altLang="en-US" dirty="0"/>
              <a:t>타고 있는 불씨를 꺼야</a:t>
            </a:r>
            <a:r>
              <a:rPr lang="en-US" altLang="ko-KR" dirty="0"/>
              <a:t>~</a:t>
            </a:r>
          </a:p>
          <a:p>
            <a:pPr marL="457200" indent="-457200" algn="r"/>
            <a:endParaRPr lang="en-US" altLang="ko-KR" dirty="0"/>
          </a:p>
          <a:p>
            <a:pPr marL="457200" indent="-457200" algn="r"/>
            <a:r>
              <a:rPr lang="ko-KR" altLang="en-US" dirty="0"/>
              <a:t>보건복지부와 </a:t>
            </a:r>
            <a:r>
              <a:rPr lang="ko-KR" altLang="en-US" dirty="0" err="1"/>
              <a:t>건보공단</a:t>
            </a:r>
            <a:r>
              <a:rPr lang="en-US" altLang="ko-KR" dirty="0"/>
              <a:t>,</a:t>
            </a:r>
          </a:p>
          <a:p>
            <a:pPr marL="457200" indent="-457200" algn="r"/>
            <a:r>
              <a:rPr lang="ko-KR" altLang="en-US" dirty="0"/>
              <a:t>이제는 사회서비스 공단인가</a:t>
            </a:r>
            <a:r>
              <a:rPr lang="en-US" altLang="ko-KR" dirty="0"/>
              <a:t>?</a:t>
            </a:r>
          </a:p>
          <a:p>
            <a:pPr marL="457200" indent="-457200" algn="r"/>
            <a:endParaRPr lang="en-US" altLang="ko-KR" dirty="0"/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아니다</a:t>
            </a:r>
            <a:r>
              <a:rPr lang="en-US" altLang="ko-KR" b="1" dirty="0">
                <a:solidFill>
                  <a:srgbClr val="FF0000"/>
                </a:solidFill>
              </a:rPr>
              <a:t>!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국민을 믿고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민간자본과 함께 가자</a:t>
            </a:r>
            <a:r>
              <a:rPr lang="en-US" altLang="ko-KR" b="1" dirty="0">
                <a:solidFill>
                  <a:srgbClr val="FF0000"/>
                </a:solidFill>
              </a:rPr>
              <a:t>!</a:t>
            </a:r>
          </a:p>
          <a:p>
            <a:pPr marL="457200" indent="-457200" algn="r"/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현장에 답이 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민간에게 맡겨서 복지누수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억지소리 그만하라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복지예산 받은 게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인데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공공기관 권력 키우기 계획 재검토 하라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사회서비스 국가가 책임 관리해야 한다</a:t>
            </a:r>
            <a:r>
              <a:rPr lang="en-US" altLang="ko-KR" sz="2000" b="1" dirty="0">
                <a:solidFill>
                  <a:schemeClr val="tx2"/>
                </a:solidFill>
              </a:rPr>
              <a:t>!</a:t>
            </a:r>
          </a:p>
          <a:p>
            <a:pPr algn="ctr"/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현재의 문제에 대한 인식과 대처 방법의 오류</a:t>
            </a:r>
          </a:p>
        </p:txBody>
      </p:sp>
      <p:pic>
        <p:nvPicPr>
          <p:cNvPr id="6" name="그림 5" descr="어르신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824536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01317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살수차 총동원하여 </a:t>
            </a:r>
            <a:endParaRPr lang="en-US" altLang="ko-KR" b="1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</a:rPr>
              <a:t>물 퍼부었지만 숭례문 전소 </a:t>
            </a:r>
            <a:r>
              <a:rPr lang="en-US" altLang="ko-KR" sz="1400" b="1" dirty="0">
                <a:solidFill>
                  <a:schemeClr val="bg1"/>
                </a:solidFill>
              </a:rPr>
              <a:t>– 2008</a:t>
            </a:r>
            <a:r>
              <a:rPr lang="ko-KR" altLang="en-US" sz="1400" b="1" dirty="0">
                <a:solidFill>
                  <a:schemeClr val="bg1"/>
                </a:solidFill>
              </a:rPr>
              <a:t>년 </a:t>
            </a:r>
            <a:r>
              <a:rPr lang="en-US" altLang="ko-KR" sz="1400" b="1" dirty="0">
                <a:solidFill>
                  <a:schemeClr val="bg1"/>
                </a:solidFill>
              </a:rPr>
              <a:t>2</a:t>
            </a:r>
            <a:r>
              <a:rPr lang="ko-KR" altLang="en-US" sz="1400" b="1" dirty="0">
                <a:solidFill>
                  <a:schemeClr val="bg1"/>
                </a:solidFill>
              </a:rPr>
              <a:t>월 </a:t>
            </a:r>
            <a:r>
              <a:rPr lang="en-US" altLang="ko-KR" sz="1400" b="1" dirty="0">
                <a:solidFill>
                  <a:schemeClr val="bg1"/>
                </a:solidFill>
              </a:rPr>
              <a:t>12</a:t>
            </a:r>
            <a:r>
              <a:rPr lang="ko-KR" altLang="en-US" sz="1400" b="1" dirty="0">
                <a:solidFill>
                  <a:schemeClr val="bg1"/>
                </a:solidFill>
              </a:rPr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210482" cy="5077405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Storyteller - Storytelling</a:t>
            </a:r>
            <a:endParaRPr lang="ko-KR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8620" y="1412776"/>
            <a:ext cx="3727595" cy="5121803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525344"/>
            <a:ext cx="788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이미지 </a:t>
            </a:r>
            <a:r>
              <a:rPr lang="ko-KR" altLang="en-US" sz="1000" dirty="0">
                <a:hlinkClick r:id="rId3"/>
              </a:rPr>
              <a:t>출처 </a:t>
            </a:r>
            <a:r>
              <a:rPr lang="en-US" altLang="ko-KR" sz="1000" dirty="0">
                <a:hlinkClick r:id="rId3"/>
              </a:rPr>
              <a:t>http://nobleminded.tistory.com/tag/%EB%8B%A4%EC%9C%97%EA%B3%BC%20%EA%B3%A8%EB%A6%AC%EC%95%97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8620" y="1412776"/>
            <a:ext cx="3727595" cy="5121803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치매국가책임제의 문제점”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484784"/>
            <a:ext cx="29624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자신감 넘치는 골리앗</a:t>
            </a:r>
            <a:endParaRPr lang="en-US" altLang="ko-K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C000"/>
                </a:solidFill>
              </a:rPr>
              <a:t>God = </a:t>
            </a:r>
            <a:r>
              <a:rPr lang="ko-KR" altLang="en-US" dirty="0" err="1">
                <a:solidFill>
                  <a:srgbClr val="FFC000"/>
                </a:solidFill>
              </a:rPr>
              <a:t>똥이닷</a:t>
            </a:r>
            <a:r>
              <a:rPr lang="en-US" altLang="ko-KR" dirty="0">
                <a:solidFill>
                  <a:srgbClr val="FFC000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rgbClr val="FFC000"/>
                </a:solidFill>
              </a:rPr>
              <a:t>원더걸스</a:t>
            </a:r>
            <a:r>
              <a:rPr lang="ko-KR" altLang="en-US" dirty="0">
                <a:solidFill>
                  <a:srgbClr val="FFC000"/>
                </a:solidFill>
              </a:rPr>
              <a:t> </a:t>
            </a:r>
            <a:r>
              <a:rPr lang="ko-KR" altLang="en-US" dirty="0" err="1">
                <a:solidFill>
                  <a:srgbClr val="FFC000"/>
                </a:solidFill>
              </a:rPr>
              <a:t>짱이다</a:t>
            </a:r>
            <a:r>
              <a:rPr lang="en-US" altLang="ko-KR" dirty="0">
                <a:solidFill>
                  <a:srgbClr val="FFC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믿음이 없는 족속</a:t>
            </a:r>
            <a:endParaRPr lang="en-US" altLang="ko-K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강시</a:t>
            </a:r>
            <a:r>
              <a:rPr lang="en-US" altLang="ko-KR" dirty="0">
                <a:solidFill>
                  <a:srgbClr val="FFC000"/>
                </a:solidFill>
              </a:rPr>
              <a:t>(</a:t>
            </a:r>
            <a:r>
              <a:rPr lang="ko-KR" altLang="en-US" dirty="0">
                <a:solidFill>
                  <a:srgbClr val="FFC000"/>
                </a:solidFill>
              </a:rPr>
              <a:t>僵屍</a:t>
            </a:r>
            <a:r>
              <a:rPr lang="en-US" altLang="ko-KR" dirty="0">
                <a:solidFill>
                  <a:srgbClr val="FFC000"/>
                </a:solidFill>
              </a:rPr>
              <a:t>) </a:t>
            </a:r>
            <a:r>
              <a:rPr lang="ko-KR" altLang="en-US" dirty="0">
                <a:solidFill>
                  <a:srgbClr val="FFC000"/>
                </a:solidFill>
              </a:rPr>
              <a:t>같은 사람들</a:t>
            </a:r>
            <a:endParaRPr lang="en-US" altLang="ko-K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rgbClr val="FFC000"/>
                </a:solidFill>
              </a:rPr>
              <a:t>로봇태권브이</a:t>
            </a:r>
            <a:endParaRPr lang="en-US" altLang="ko-K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rgbClr val="FFC000"/>
                </a:solidFill>
              </a:rPr>
              <a:t>어리버리</a:t>
            </a:r>
            <a:r>
              <a:rPr lang="ko-KR" altLang="en-US" dirty="0">
                <a:solidFill>
                  <a:srgbClr val="FFC000"/>
                </a:solidFill>
              </a:rPr>
              <a:t> </a:t>
            </a:r>
            <a:r>
              <a:rPr lang="ko-KR" altLang="en-US" dirty="0" err="1">
                <a:solidFill>
                  <a:srgbClr val="FFC000"/>
                </a:solidFill>
              </a:rPr>
              <a:t>띨방</a:t>
            </a:r>
            <a:r>
              <a:rPr lang="ko-KR" altLang="en-US" dirty="0">
                <a:solidFill>
                  <a:srgbClr val="FFC000"/>
                </a:solidFill>
              </a:rPr>
              <a:t> </a:t>
            </a:r>
            <a:r>
              <a:rPr lang="ko-KR" altLang="en-US" dirty="0" err="1">
                <a:solidFill>
                  <a:srgbClr val="FFC000"/>
                </a:solidFill>
              </a:rPr>
              <a:t>케로로중사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852936"/>
            <a:ext cx="262778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공공화 사회서비스공단국민을 개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•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돼지로 본다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여론을 호도하는 모습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비양심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민노총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 본거지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시장자유주의 부정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국가카르텔 형성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공공 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vs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민간 격차 심화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727595" cy="5121802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3727595" cy="5121802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치매국가책임제의 문제점”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132856"/>
            <a:ext cx="3096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국민의 사유재산권은</a:t>
            </a:r>
            <a:endParaRPr lang="en-US" altLang="ko-K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포기해라</a:t>
            </a:r>
            <a:r>
              <a:rPr lang="en-US" altLang="ko-KR" dirty="0">
                <a:solidFill>
                  <a:srgbClr val="FFC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민간기관은 공공기관의 </a:t>
            </a:r>
            <a:endParaRPr lang="en-US" altLang="ko-K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정당성을 부여하는 </a:t>
            </a:r>
            <a:r>
              <a:rPr lang="ko-KR" altLang="en-US" dirty="0" err="1">
                <a:solidFill>
                  <a:srgbClr val="FFC000"/>
                </a:solidFill>
              </a:rPr>
              <a:t>먹이감에</a:t>
            </a:r>
            <a:r>
              <a:rPr lang="ko-KR" altLang="en-US" dirty="0">
                <a:solidFill>
                  <a:srgbClr val="FFC000"/>
                </a:solidFill>
              </a:rPr>
              <a:t> 불과하다</a:t>
            </a:r>
            <a:r>
              <a:rPr lang="en-US" altLang="ko-KR" dirty="0">
                <a:solidFill>
                  <a:srgbClr val="FFC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다윗의 머리띠 글씨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多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민간이 많이만 덩치가 작다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과연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싸움에서 이길 수 있을까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8620" y="1412776"/>
            <a:ext cx="3727594" cy="5121802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3727594" cy="5121802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556792"/>
            <a:ext cx="33123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여호와여 도와주소서</a:t>
            </a:r>
            <a:r>
              <a:rPr lang="en-US" altLang="ko-KR" dirty="0">
                <a:solidFill>
                  <a:srgbClr val="FFC000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무슨 기도를 우리는 드릴까</a:t>
            </a:r>
            <a:r>
              <a:rPr lang="en-US" altLang="ko-KR" dirty="0">
                <a:solidFill>
                  <a:srgbClr val="FFC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다윗이 함께 싸우자고 했나요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왕이여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나를 보네 주소서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!”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나서서 무엇을 할 것인가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할 수 있는 일을 하면 된다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말 할 수 있는 자 외치라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돌을 들어라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던지라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8620" y="1412776"/>
            <a:ext cx="3727594" cy="5121801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727594" cy="5121801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484784"/>
            <a:ext cx="26642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골리앗은 다윗과 비교할 수 없는 </a:t>
            </a:r>
            <a:r>
              <a:rPr lang="ko-KR" altLang="en-US" dirty="0" err="1">
                <a:solidFill>
                  <a:srgbClr val="FFC000"/>
                </a:solidFill>
              </a:rPr>
              <a:t>넘사벽의</a:t>
            </a:r>
            <a:r>
              <a:rPr lang="ko-KR" altLang="en-US" dirty="0">
                <a:solidFill>
                  <a:srgbClr val="FFC000"/>
                </a:solidFill>
              </a:rPr>
              <a:t> 육체 조건</a:t>
            </a:r>
            <a:r>
              <a:rPr lang="en-US" altLang="ko-KR" dirty="0">
                <a:solidFill>
                  <a:srgbClr val="FFC000"/>
                </a:solidFill>
              </a:rPr>
              <a:t>, </a:t>
            </a:r>
            <a:r>
              <a:rPr lang="ko-KR" altLang="en-US" dirty="0">
                <a:solidFill>
                  <a:srgbClr val="FFC000"/>
                </a:solidFill>
              </a:rPr>
              <a:t>무장 조건 때문에 상대를 비웃은 것이지만</a:t>
            </a:r>
            <a:r>
              <a:rPr lang="en-US" altLang="ko-KR" dirty="0">
                <a:solidFill>
                  <a:srgbClr val="FFC000"/>
                </a:solidFill>
              </a:rPr>
              <a:t>. </a:t>
            </a:r>
            <a:r>
              <a:rPr lang="ko-KR" altLang="en-US" dirty="0">
                <a:solidFill>
                  <a:srgbClr val="FFC000"/>
                </a:solidFill>
              </a:rPr>
              <a:t>결국은 </a:t>
            </a:r>
            <a:endParaRPr lang="en-US" altLang="ko-K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C000"/>
                </a:solidFill>
              </a:rPr>
              <a:t>자만이 화를 부른 셈</a:t>
            </a:r>
            <a:r>
              <a:rPr lang="en-US" altLang="ko-KR" dirty="0">
                <a:solidFill>
                  <a:srgbClr val="FFC000"/>
                </a:solidFill>
              </a:rPr>
              <a:t>.</a:t>
            </a:r>
            <a:br>
              <a:rPr lang="ko-KR" altLang="en-US" dirty="0"/>
            </a:b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556792"/>
            <a:ext cx="230425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</a:rPr>
              <a:t>바울은 나약하지 않았다</a:t>
            </a:r>
            <a:r>
              <a:rPr lang="en-US" altLang="ko-KR" dirty="0">
                <a:solidFill>
                  <a:srgbClr val="C00000"/>
                </a:solidFill>
              </a:rPr>
              <a:t>. </a:t>
            </a:r>
            <a:r>
              <a:rPr lang="ko-KR" altLang="en-US" dirty="0">
                <a:solidFill>
                  <a:srgbClr val="C00000"/>
                </a:solidFill>
              </a:rPr>
              <a:t>사울 앞에서 </a:t>
            </a:r>
            <a:r>
              <a:rPr lang="ko-KR" altLang="en-US" b="1" dirty="0">
                <a:solidFill>
                  <a:srgbClr val="C00000"/>
                </a:solidFill>
              </a:rPr>
              <a:t>사자를 돌멩이로 때려잡았다</a:t>
            </a:r>
            <a:r>
              <a:rPr lang="ko-KR" altLang="en-US" dirty="0">
                <a:solidFill>
                  <a:srgbClr val="C00000"/>
                </a:solidFill>
              </a:rPr>
              <a:t>거나</a:t>
            </a:r>
            <a:r>
              <a:rPr lang="en-US" altLang="ko-KR" dirty="0">
                <a:solidFill>
                  <a:srgbClr val="C00000"/>
                </a:solidFill>
              </a:rPr>
              <a:t>, </a:t>
            </a:r>
            <a:r>
              <a:rPr lang="ko-KR" altLang="en-US" b="1" dirty="0">
                <a:solidFill>
                  <a:srgbClr val="C00000"/>
                </a:solidFill>
              </a:rPr>
              <a:t>곰도 오는 족족 때려잡았다</a:t>
            </a:r>
            <a:r>
              <a:rPr lang="ko-KR" altLang="en-US" dirty="0">
                <a:solidFill>
                  <a:srgbClr val="C00000"/>
                </a:solidFill>
              </a:rPr>
              <a:t>고 말했던 것</a:t>
            </a:r>
            <a:r>
              <a:rPr lang="en-US" altLang="ko-KR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우리에게 </a:t>
            </a:r>
            <a:endParaRPr lang="en-US" altLang="ko-K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다윗과 같은 전사가 있는가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명이면 된다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42700" cy="4988062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165304"/>
            <a:ext cx="9143999" cy="692696"/>
          </a:xfr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장기요양보험제도 바로 알기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52927" cy="5328592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사회서비스공단 또 하나의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국민겁박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기구로 전락 가능성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dirty="0"/>
          </a:p>
          <a:p>
            <a:pPr marL="457200" indent="-457200" algn="r"/>
            <a:r>
              <a:rPr lang="ko-KR" altLang="en-US" dirty="0"/>
              <a:t>주객이 전도되는 요양현장</a:t>
            </a:r>
            <a:endParaRPr lang="en-US" altLang="ko-KR" dirty="0"/>
          </a:p>
          <a:p>
            <a:pPr marL="457200" indent="-457200" algn="r"/>
            <a:r>
              <a:rPr lang="ko-KR" altLang="en-US" dirty="0"/>
              <a:t>지금도 공단의 </a:t>
            </a:r>
            <a:r>
              <a:rPr lang="ko-KR" altLang="en-US" dirty="0" err="1"/>
              <a:t>갑질</a:t>
            </a:r>
            <a:r>
              <a:rPr lang="ko-KR" altLang="en-US" dirty="0"/>
              <a:t> 속에 </a:t>
            </a:r>
            <a:endParaRPr lang="en-US" altLang="ko-KR" dirty="0"/>
          </a:p>
          <a:p>
            <a:pPr marL="457200" indent="-457200" algn="r"/>
            <a:r>
              <a:rPr lang="ko-KR" altLang="en-US" dirty="0"/>
              <a:t>애매하게 생사람 잡는</a:t>
            </a:r>
            <a:endParaRPr lang="en-US" altLang="ko-KR" dirty="0"/>
          </a:p>
          <a:p>
            <a:pPr marL="457200" indent="-457200" algn="r"/>
            <a:r>
              <a:rPr lang="ko-KR" altLang="en-US" dirty="0"/>
              <a:t>현지조사</a:t>
            </a:r>
            <a:r>
              <a:rPr lang="en-US" altLang="ko-KR" dirty="0"/>
              <a:t>,</a:t>
            </a:r>
            <a:r>
              <a:rPr lang="ko-KR" altLang="en-US" dirty="0"/>
              <a:t>경영권침탈로 </a:t>
            </a:r>
            <a:endParaRPr lang="en-US" altLang="ko-KR" dirty="0"/>
          </a:p>
          <a:p>
            <a:pPr marL="457200" indent="-457200" algn="r"/>
            <a:r>
              <a:rPr lang="ko-KR" altLang="en-US" dirty="0"/>
              <a:t>몸살을 앓고 있다</a:t>
            </a:r>
            <a:r>
              <a:rPr lang="en-US" altLang="ko-KR" dirty="0"/>
              <a:t>.</a:t>
            </a:r>
          </a:p>
          <a:p>
            <a:pPr marL="457200" indent="-457200" algn="r"/>
            <a:endParaRPr lang="en-US" altLang="ko-KR" dirty="0"/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종사자 노동자의 준공무원화 하여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임금 수준 보장하겠다고</a:t>
            </a:r>
            <a:r>
              <a:rPr lang="en-US" altLang="ko-KR" b="1" dirty="0">
                <a:solidFill>
                  <a:srgbClr val="FF0000"/>
                </a:solidFill>
              </a:rPr>
              <a:t>?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보람된 일에 헌신한 소기업 자영업자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그들은 국가가 격려해야 할 국민이다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민간투자에 대한 적정한 보상과 지원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개인의 삶이 보장되는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기회균등의 원칙 지켜 달라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복지분야의 적폐는 바로 짬짬이 공공복지 주체들이다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AutoNum type="arabicPeriod"/>
            </a:pP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사회서비스 국가가 책임 관리해야 한다</a:t>
            </a:r>
            <a:r>
              <a:rPr lang="en-US" altLang="ko-KR" sz="2000" b="1" dirty="0">
                <a:solidFill>
                  <a:schemeClr val="tx2"/>
                </a:solidFill>
              </a:rPr>
              <a:t>!</a:t>
            </a:r>
          </a:p>
          <a:p>
            <a:pPr algn="ctr"/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현재의 문제에 대한 인식과 대처 방법의 오류</a:t>
            </a:r>
          </a:p>
        </p:txBody>
      </p:sp>
      <p:pic>
        <p:nvPicPr>
          <p:cNvPr id="6" name="그림 5" descr="어르신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096195" cy="38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93359"/>
            <a:ext cx="8280920" cy="5707416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9187" y="1412776"/>
            <a:ext cx="3206460" cy="5121801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다윗과 골리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2016224" cy="3220592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1600" dirty="0"/>
              <a:t>Storyteller - Storytelling</a:t>
            </a:r>
            <a:endParaRPr lang="ko-KR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C000"/>
                </a:solidFill>
              </a:rPr>
              <a:t>정치권에</a:t>
            </a:r>
            <a:endParaRPr lang="en-US" altLang="ko-KR" b="1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C000"/>
                </a:solidFill>
              </a:rPr>
              <a:t>응원군을</a:t>
            </a:r>
            <a:endParaRPr lang="en-US" altLang="ko-KR" b="1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C000"/>
                </a:solidFill>
              </a:rPr>
              <a:t>만들자</a:t>
            </a:r>
            <a:r>
              <a:rPr lang="en-US" altLang="ko-KR" b="1" dirty="0">
                <a:solidFill>
                  <a:srgbClr val="FFC000"/>
                </a:solidFill>
              </a:rPr>
              <a:t>!</a:t>
            </a:r>
            <a:br>
              <a:rPr lang="ko-KR" altLang="en-US" dirty="0"/>
            </a:b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052736"/>
            <a:ext cx="662473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원더언주의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문슬람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대응 발언의 핵심</a:t>
            </a:r>
            <a:endParaRPr lang="en-US" altLang="ko-K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>
                <a:solidFill>
                  <a:schemeClr val="tx2"/>
                </a:solidFill>
              </a:rPr>
              <a:t> 모든 일자리는 근본적으로 민간에서 창출해야</a:t>
            </a:r>
            <a:r>
              <a:rPr lang="en-US" altLang="ko-KR" sz="16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dirty="0">
                <a:solidFill>
                  <a:schemeClr val="tx2"/>
                </a:solidFill>
              </a:rPr>
              <a:t>정부가 민간경제활성화에 주력해야지</a:t>
            </a:r>
            <a:r>
              <a:rPr lang="en-US" altLang="ko-KR" sz="16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dirty="0">
                <a:solidFill>
                  <a:schemeClr val="tx2"/>
                </a:solidFill>
              </a:rPr>
              <a:t>일자리를 정부가 국민세금으로 창출한다는 것은 결국 아랫돌 빼서 </a:t>
            </a:r>
            <a:endParaRPr lang="en-US" altLang="ko-KR" sz="1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2"/>
                </a:solidFill>
              </a:rPr>
              <a:t>  </a:t>
            </a:r>
            <a:r>
              <a:rPr lang="ko-KR" altLang="en-US" sz="1600" dirty="0" err="1">
                <a:solidFill>
                  <a:schemeClr val="tx2"/>
                </a:solidFill>
              </a:rPr>
              <a:t>윗돌</a:t>
            </a:r>
            <a:r>
              <a:rPr lang="ko-KR" altLang="en-US" sz="1600" dirty="0">
                <a:solidFill>
                  <a:schemeClr val="tx2"/>
                </a:solidFill>
              </a:rPr>
              <a:t> 괴기이고 눈 가리고 </a:t>
            </a:r>
            <a:r>
              <a:rPr lang="ko-KR" altLang="en-US" sz="1600" dirty="0" err="1">
                <a:solidFill>
                  <a:schemeClr val="tx2"/>
                </a:solidFill>
              </a:rPr>
              <a:t>아웅식</a:t>
            </a:r>
            <a:r>
              <a:rPr lang="en-US" altLang="ko-KR" sz="16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dirty="0">
                <a:solidFill>
                  <a:schemeClr val="tx2"/>
                </a:solidFill>
              </a:rPr>
              <a:t>증세를 통해 확보된 재원을 공공부문에 주로 투입을 한다면 이는 </a:t>
            </a:r>
            <a:endParaRPr lang="en-US" altLang="ko-KR" sz="1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2"/>
                </a:solidFill>
              </a:rPr>
              <a:t>  </a:t>
            </a:r>
            <a:r>
              <a:rPr lang="ko-KR" altLang="en-US" sz="1600" dirty="0">
                <a:solidFill>
                  <a:schemeClr val="tx2"/>
                </a:solidFill>
              </a:rPr>
              <a:t>오히려 우리사회에 공공부문과 민간부문에 격차를 더 벌리게 돼</a:t>
            </a:r>
            <a:r>
              <a:rPr lang="en-US" altLang="ko-KR" sz="16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dirty="0">
                <a:solidFill>
                  <a:schemeClr val="tx2"/>
                </a:solidFill>
              </a:rPr>
              <a:t>공공부문은 경쟁이 없는 독점구조와 진입 장벽으로 인한 독점가격의 </a:t>
            </a:r>
            <a:endParaRPr lang="en-US" altLang="ko-KR" sz="1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2"/>
                </a:solidFill>
              </a:rPr>
              <a:t>  </a:t>
            </a:r>
            <a:r>
              <a:rPr lang="ko-KR" altLang="en-US" sz="1600" dirty="0">
                <a:solidFill>
                  <a:schemeClr val="tx2"/>
                </a:solidFill>
              </a:rPr>
              <a:t>상승과 서비스 질의 저하</a:t>
            </a:r>
            <a:r>
              <a:rPr lang="en-US" altLang="ko-KR" sz="1600" dirty="0">
                <a:solidFill>
                  <a:schemeClr val="tx2"/>
                </a:solidFill>
              </a:rPr>
              <a:t>, </a:t>
            </a:r>
            <a:r>
              <a:rPr lang="ko-KR" altLang="en-US" sz="1600" dirty="0">
                <a:solidFill>
                  <a:schemeClr val="tx2"/>
                </a:solidFill>
              </a:rPr>
              <a:t>민간부문과의 종사자들간 소득격차 심화를 </a:t>
            </a:r>
            <a:endParaRPr lang="en-US" altLang="ko-KR" sz="1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2"/>
                </a:solidFill>
              </a:rPr>
              <a:t>  </a:t>
            </a:r>
            <a:r>
              <a:rPr lang="ko-KR" altLang="en-US" sz="1600" dirty="0">
                <a:solidFill>
                  <a:schemeClr val="tx2"/>
                </a:solidFill>
              </a:rPr>
              <a:t>초래해서 결국 우리사회의 양극화를 심화시킴</a:t>
            </a:r>
            <a:r>
              <a:rPr lang="en-US" altLang="ko-KR" sz="16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dirty="0">
                <a:solidFill>
                  <a:schemeClr val="tx2"/>
                </a:solidFill>
              </a:rPr>
              <a:t>이러한 불공정과 불공평은 그 진입장벽 속으로 들어가고자 하는 사람</a:t>
            </a:r>
            <a:endParaRPr lang="en-US" altLang="ko-KR" sz="1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2"/>
                </a:solidFill>
              </a:rPr>
              <a:t>  </a:t>
            </a:r>
            <a:r>
              <a:rPr lang="ko-KR" altLang="en-US" sz="1600" dirty="0">
                <a:solidFill>
                  <a:schemeClr val="tx2"/>
                </a:solidFill>
              </a:rPr>
              <a:t>들의 과도한 경쟁을 불러일으키고 국가카르텔을 형성시킴</a:t>
            </a:r>
            <a:r>
              <a:rPr lang="en-US" altLang="ko-KR" sz="16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</a:rPr>
              <a:t> 4</a:t>
            </a:r>
            <a:r>
              <a:rPr lang="ko-KR" altLang="en-US" sz="1600" dirty="0" err="1">
                <a:solidFill>
                  <a:schemeClr val="tx2"/>
                </a:solidFill>
              </a:rPr>
              <a:t>차산업혁명시대</a:t>
            </a:r>
            <a:r>
              <a:rPr lang="ko-KR" altLang="en-US" sz="1600" dirty="0">
                <a:solidFill>
                  <a:schemeClr val="tx2"/>
                </a:solidFill>
              </a:rPr>
              <a:t> 산업구조의 급격한 변화기에 공공부문이 비대화된 </a:t>
            </a:r>
            <a:endParaRPr lang="en-US" altLang="ko-KR" sz="1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2"/>
                </a:solidFill>
              </a:rPr>
              <a:t>  </a:t>
            </a:r>
            <a:r>
              <a:rPr lang="ko-KR" altLang="en-US" sz="1600" dirty="0">
                <a:solidFill>
                  <a:schemeClr val="tx2"/>
                </a:solidFill>
              </a:rPr>
              <a:t>사회는 반드시 경쟁력이 떨어질 수밖에 없음</a:t>
            </a:r>
            <a:r>
              <a:rPr lang="en-US" altLang="ko-KR" sz="1600" dirty="0">
                <a:solidFill>
                  <a:schemeClr val="tx2"/>
                </a:solidFill>
              </a:rPr>
              <a:t>.</a:t>
            </a:r>
            <a:endParaRPr lang="en-US" altLang="ko-K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포인트가 7개인 별 8"/>
          <p:cNvSpPr/>
          <p:nvPr/>
        </p:nvSpPr>
        <p:spPr>
          <a:xfrm>
            <a:off x="0" y="1052736"/>
            <a:ext cx="1907704" cy="208823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AEC8-ECF8-4620-A66C-BD3034414CFF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제목 4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“사회서비스공단 설치와 치매국가책임제 대응전략”</a:t>
            </a:r>
            <a:br>
              <a:rPr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/>
              <a:t> </a:t>
            </a:r>
            <a:r>
              <a:rPr lang="en-US" altLang="ko-KR" sz="4000" dirty="0"/>
              <a:t>Storyteller - Storytelling</a:t>
            </a:r>
            <a:endParaRPr lang="ko-KR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 descr="최저임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5578820" cy="3782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3888" y="573325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/>
              <a:t>The end</a:t>
            </a:r>
            <a:endParaRPr lang="ko-KR" alt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165304"/>
            <a:ext cx="9143999" cy="692696"/>
          </a:xfr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장기요양보험제도 바로 알기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52927" cy="5256584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노동자 일자리 만들고 처우개선 하겠다고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또 하나의 거대 공공노조 만들기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dirty="0"/>
          </a:p>
          <a:p>
            <a:pPr marL="457200" indent="-457200" algn="r"/>
            <a:r>
              <a:rPr lang="ko-KR" altLang="en-US" dirty="0"/>
              <a:t>독일 </a:t>
            </a:r>
            <a:r>
              <a:rPr lang="en-US" altLang="ko-KR" dirty="0"/>
              <a:t>‘</a:t>
            </a:r>
            <a:r>
              <a:rPr lang="ko-KR" altLang="en-US" dirty="0"/>
              <a:t>종업원협의회</a:t>
            </a:r>
            <a:r>
              <a:rPr lang="en-US" altLang="ko-KR" dirty="0"/>
              <a:t>’ </a:t>
            </a:r>
            <a:r>
              <a:rPr lang="ko-KR" altLang="en-US" dirty="0"/>
              <a:t>노사 간 </a:t>
            </a:r>
            <a:endParaRPr lang="en-US" altLang="ko-KR" dirty="0"/>
          </a:p>
          <a:p>
            <a:pPr marL="457200" indent="-457200" algn="r"/>
            <a:r>
              <a:rPr lang="ko-KR" altLang="en-US" dirty="0" err="1"/>
              <a:t>파트너십은</a:t>
            </a:r>
            <a:r>
              <a:rPr lang="ko-KR" altLang="en-US" dirty="0"/>
              <a:t> 사회적 안정에 크게 기여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 marL="457200" indent="-457200" algn="r"/>
            <a:endParaRPr lang="en-US" altLang="ko-KR" dirty="0"/>
          </a:p>
          <a:p>
            <a:pPr marL="457200" indent="-457200" algn="r"/>
            <a:r>
              <a:rPr lang="ko-KR" altLang="en-US" b="1" dirty="0" err="1">
                <a:solidFill>
                  <a:srgbClr val="FF0000"/>
                </a:solidFill>
              </a:rPr>
              <a:t>요양보호사만을</a:t>
            </a:r>
            <a:r>
              <a:rPr lang="ko-KR" altLang="en-US" b="1" dirty="0">
                <a:solidFill>
                  <a:srgbClr val="FF0000"/>
                </a:solidFill>
              </a:rPr>
              <a:t> 위한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장기요양요원지원센터 설립법안 통과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그들만의 리그 사회서비스공단 설치라니</a:t>
            </a:r>
            <a:r>
              <a:rPr lang="en-US" altLang="ko-KR" b="1" dirty="0">
                <a:solidFill>
                  <a:srgbClr val="FF0000"/>
                </a:solidFill>
              </a:rPr>
              <a:t>?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민간시설 노사가 함께 협의하는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장기요양종합지원센터 설치로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지역밀착형 노인요양복지 이루어 내자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민간요양기관 수입의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급여수가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적정수입 보장이 먼저다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사회서비스 국가가 책임 관리해야 한다</a:t>
            </a:r>
            <a:r>
              <a:rPr lang="en-US" altLang="ko-KR" sz="2000" b="1" dirty="0">
                <a:solidFill>
                  <a:schemeClr val="tx2"/>
                </a:solidFill>
              </a:rPr>
              <a:t>!</a:t>
            </a:r>
          </a:p>
          <a:p>
            <a:pPr algn="ctr"/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현재의 문제에 대한 인식과 대처 방법의 오류</a:t>
            </a:r>
          </a:p>
        </p:txBody>
      </p:sp>
      <p:pic>
        <p:nvPicPr>
          <p:cNvPr id="6" name="그림 5" descr="어르신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9"/>
            <a:ext cx="3273391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717032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포퓰리즘에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꺽이지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않겠다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ko-KR" alt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타원 8"/>
          <p:cNvSpPr/>
          <p:nvPr/>
        </p:nvSpPr>
        <p:spPr>
          <a:xfrm>
            <a:off x="467544" y="3573016"/>
            <a:ext cx="34563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0" y="6165304"/>
            <a:ext cx="9143999" cy="692696"/>
          </a:xfr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장기요양보험제도 바로 알기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4608512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장기요양기관 종사자의 처우개선을 위한 공공화 추진의 맹점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dirty="0"/>
          </a:p>
          <a:p>
            <a:pPr marL="457200" indent="-457200"/>
            <a:endParaRPr lang="en-US" altLang="ko-KR" dirty="0"/>
          </a:p>
          <a:p>
            <a:pPr marL="457200" indent="-457200"/>
            <a:endParaRPr lang="en-US" altLang="ko-KR" dirty="0"/>
          </a:p>
          <a:p>
            <a:pPr marL="457200" indent="-457200"/>
            <a:endParaRPr lang="en-US" altLang="ko-KR" dirty="0"/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공공노조를 원하는가</a:t>
            </a:r>
            <a:r>
              <a:rPr lang="en-US" altLang="ko-KR" b="1" dirty="0">
                <a:solidFill>
                  <a:srgbClr val="FF0000"/>
                </a:solidFill>
              </a:rPr>
              <a:t>?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노인장기요양 현장이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노인을 담보로 한 임금인상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 투쟁현장이 되기를 바라는가</a:t>
            </a:r>
            <a:r>
              <a:rPr lang="en-US" altLang="ko-KR" b="1" dirty="0">
                <a:solidFill>
                  <a:srgbClr val="FF0000"/>
                </a:solidFill>
              </a:rPr>
              <a:t>?</a:t>
            </a:r>
          </a:p>
          <a:p>
            <a:pPr marL="457200" indent="-457200" algn="r"/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노동시장 원리에 따르는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사영기업의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종사자로서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근무조건이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자율적으로 조정되어야 한다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민간장기요양기관 </a:t>
            </a:r>
            <a:r>
              <a:rPr lang="ko-KR" altLang="en-US" sz="2000" b="1" dirty="0" err="1">
                <a:solidFill>
                  <a:schemeClr val="tx2"/>
                </a:solidFill>
              </a:rPr>
              <a:t>영리성이</a:t>
            </a:r>
            <a:r>
              <a:rPr lang="ko-KR" altLang="en-US" sz="2000" b="1" dirty="0">
                <a:solidFill>
                  <a:schemeClr val="tx2"/>
                </a:solidFill>
              </a:rPr>
              <a:t> 문제인가</a:t>
            </a:r>
            <a:r>
              <a:rPr lang="en-US" altLang="ko-KR" sz="2000" b="1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ko-KR" altLang="en-US" sz="2800" b="1" dirty="0" err="1">
                <a:solidFill>
                  <a:schemeClr val="accent2">
                    <a:lumMod val="75000"/>
                  </a:schemeClr>
                </a:solidFill>
              </a:rPr>
              <a:t>노인돌봄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 정책 공공화가 해답인가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 descr="어르신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528392" cy="40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4248472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altLang="ko-KR" b="1" dirty="0"/>
              <a:t>2.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민간시설이 수익 추구에만 몰두하고 서비스는 뒷전인가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/>
            <a:endParaRPr lang="en-US" altLang="ko-KR" dirty="0"/>
          </a:p>
          <a:p>
            <a:pPr marL="457200" indent="-457200"/>
            <a:endParaRPr lang="en-US" altLang="ko-KR" dirty="0"/>
          </a:p>
          <a:p>
            <a:pPr marL="457200" indent="-457200"/>
            <a:endParaRPr lang="en-US" altLang="ko-KR" dirty="0"/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헛소리다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그렇게 운영한다면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살아 남을 수가 없다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중소기업이 살아야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나라경제가 살듯이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민간복지산업이 살아야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지속 가능한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공공복지가 산다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그림 5" descr="어르신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968552" cy="3744416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0" y="6165304"/>
            <a:ext cx="9143999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all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장기요양보험제도 바로 알기</a:t>
            </a:r>
            <a:endParaRPr kumimoji="0" lang="ko-KR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민간장기요양기관 </a:t>
            </a:r>
            <a:r>
              <a:rPr lang="ko-KR" altLang="en-US" sz="2000" b="1" dirty="0" err="1">
                <a:solidFill>
                  <a:schemeClr val="tx2"/>
                </a:solidFill>
              </a:rPr>
              <a:t>영리성이</a:t>
            </a:r>
            <a:r>
              <a:rPr lang="ko-KR" altLang="en-US" sz="2000" b="1" dirty="0">
                <a:solidFill>
                  <a:schemeClr val="tx2"/>
                </a:solidFill>
              </a:rPr>
              <a:t> 문제인가</a:t>
            </a:r>
            <a:r>
              <a:rPr lang="en-US" altLang="ko-KR" sz="2000" b="1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ko-KR" altLang="en-US" sz="2800" b="1" dirty="0" err="1">
                <a:solidFill>
                  <a:schemeClr val="accent2">
                    <a:lumMod val="75000"/>
                  </a:schemeClr>
                </a:solidFill>
              </a:rPr>
              <a:t>노인돌봄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 정책 공공화가 해답인가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4608512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altLang="ko-KR" b="1" dirty="0"/>
              <a:t>3.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민간기관의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영리성이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문제인가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/>
            <a:r>
              <a:rPr lang="ko-KR" altLang="en-US" dirty="0"/>
              <a:t>  무슨 </a:t>
            </a:r>
            <a:r>
              <a:rPr lang="ko-KR" altLang="en-US" dirty="0" err="1"/>
              <a:t>영리성이</a:t>
            </a:r>
            <a:r>
              <a:rPr lang="ko-KR" altLang="en-US" dirty="0"/>
              <a:t> 있는지 그 근거를 제시하라</a:t>
            </a:r>
            <a:r>
              <a:rPr lang="en-US" altLang="ko-KR" dirty="0"/>
              <a:t>! </a:t>
            </a:r>
          </a:p>
          <a:p>
            <a:pPr marL="457200" indent="-457200"/>
            <a:r>
              <a:rPr lang="ko-KR" altLang="en-US" dirty="0"/>
              <a:t>  단지 투자와 노동의 대가에 대한 권리보장을 요구한다</a:t>
            </a:r>
            <a:r>
              <a:rPr lang="en-US" altLang="ko-KR" dirty="0"/>
              <a:t>.</a:t>
            </a:r>
          </a:p>
          <a:p>
            <a:pPr marL="457200" indent="-457200"/>
            <a:endParaRPr lang="en-US" altLang="ko-KR" dirty="0"/>
          </a:p>
          <a:p>
            <a:pPr marL="457200" indent="-457200" algn="r"/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우월적 지위에서의 급여수가 결정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r"/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원가이하의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하도급 급여수가 수준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투자원금 빼가면 횡령죄로 몰리는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재무회계규칙 강제적용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pPr marL="457200" indent="-457200" algn="r"/>
            <a:r>
              <a:rPr lang="en-US" altLang="ko-KR" b="1" dirty="0">
                <a:solidFill>
                  <a:srgbClr val="FF0000"/>
                </a:solidFill>
              </a:rPr>
              <a:t> </a:t>
            </a: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아무리 적자가 나도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종사자 임금부터 지급하라는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인건비비율고시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파쇼정부라 말하지 않을 수 없다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6165304"/>
            <a:ext cx="9143999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all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장기요양보험제도 바로 알기</a:t>
            </a:r>
            <a:endParaRPr kumimoji="0" lang="ko-KR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그림 6" descr="어르신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3550164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민간장기요양기관 </a:t>
            </a:r>
            <a:r>
              <a:rPr lang="ko-KR" altLang="en-US" sz="2000" b="1" dirty="0" err="1">
                <a:solidFill>
                  <a:schemeClr val="tx2"/>
                </a:solidFill>
              </a:rPr>
              <a:t>영리성이</a:t>
            </a:r>
            <a:r>
              <a:rPr lang="ko-KR" altLang="en-US" sz="2000" b="1" dirty="0">
                <a:solidFill>
                  <a:schemeClr val="tx2"/>
                </a:solidFill>
              </a:rPr>
              <a:t> 문제인가</a:t>
            </a:r>
            <a:r>
              <a:rPr lang="en-US" altLang="ko-KR" sz="2000" b="1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ko-KR" altLang="en-US" sz="2800" b="1" dirty="0" err="1">
                <a:solidFill>
                  <a:schemeClr val="accent2">
                    <a:lumMod val="75000"/>
                  </a:schemeClr>
                </a:solidFill>
              </a:rPr>
              <a:t>노인돌봄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 정책 공공화가 해답인가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4608512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altLang="ko-KR" b="1" dirty="0"/>
              <a:t>4.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경직화된 공공서비스로의 변질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 err="1">
                <a:solidFill>
                  <a:schemeClr val="tx1"/>
                </a:solidFill>
              </a:rPr>
              <a:t>노인돌봄</a:t>
            </a:r>
            <a:r>
              <a:rPr lang="ko-KR" altLang="en-US" b="1" dirty="0">
                <a:solidFill>
                  <a:schemeClr val="tx1"/>
                </a:solidFill>
              </a:rPr>
              <a:t> 공공화 정책 반대한다</a:t>
            </a:r>
            <a:r>
              <a:rPr lang="en-US" altLang="ko-KR" b="1" dirty="0">
                <a:solidFill>
                  <a:schemeClr val="tx1"/>
                </a:solidFill>
              </a:rPr>
              <a:t>!</a:t>
            </a:r>
          </a:p>
          <a:p>
            <a:pPr marL="457200" indent="-457200" algn="r"/>
            <a:r>
              <a:rPr lang="ko-KR" altLang="en-US" b="1" dirty="0">
                <a:solidFill>
                  <a:schemeClr val="tx1"/>
                </a:solidFill>
              </a:rPr>
              <a:t>노화와 죽음의 문제이다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r"/>
            <a:r>
              <a:rPr lang="en-US" altLang="ko-KR" b="1" dirty="0">
                <a:solidFill>
                  <a:srgbClr val="FF0000"/>
                </a:solidFill>
              </a:rPr>
              <a:t> 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노인 입소자 사고 배상책임보험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dirty="0" err="1">
                <a:solidFill>
                  <a:srgbClr val="FF0000"/>
                </a:solidFill>
              </a:rPr>
              <a:t>사고보상율</a:t>
            </a:r>
            <a:r>
              <a:rPr lang="ko-KR" altLang="en-US" b="1" dirty="0">
                <a:solidFill>
                  <a:srgbClr val="FF0000"/>
                </a:solidFill>
              </a:rPr>
              <a:t>  </a:t>
            </a:r>
            <a:r>
              <a:rPr lang="en-US" altLang="ko-KR" b="1" dirty="0">
                <a:solidFill>
                  <a:srgbClr val="FF0000"/>
                </a:solidFill>
              </a:rPr>
              <a:t>250% </a:t>
            </a:r>
            <a:r>
              <a:rPr lang="ko-KR" altLang="en-US" b="1" dirty="0">
                <a:solidFill>
                  <a:srgbClr val="FF0000"/>
                </a:solidFill>
              </a:rPr>
              <a:t>상회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소규모 민간 공생가정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 err="1">
                <a:solidFill>
                  <a:srgbClr val="FF0000"/>
                </a:solidFill>
              </a:rPr>
              <a:t>사고보상율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50% </a:t>
            </a:r>
            <a:r>
              <a:rPr lang="ko-KR" altLang="en-US" b="1" dirty="0">
                <a:solidFill>
                  <a:srgbClr val="FF0000"/>
                </a:solidFill>
              </a:rPr>
              <a:t>미만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공공화 하면 </a:t>
            </a:r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사고보상율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급등한다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민영기관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85%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이지만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고객만족도는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민간장기요양기관 활성화 해야 함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6165304"/>
            <a:ext cx="9143999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all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장기요양보험제도 바로 알기</a:t>
            </a:r>
            <a:endParaRPr kumimoji="0" lang="ko-KR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그림 6" descr="어르신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550164" cy="2402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민간장기요양기관 </a:t>
            </a:r>
            <a:r>
              <a:rPr lang="ko-KR" altLang="en-US" sz="2000" b="1" dirty="0" err="1">
                <a:solidFill>
                  <a:schemeClr val="tx2"/>
                </a:solidFill>
              </a:rPr>
              <a:t>영리성이</a:t>
            </a:r>
            <a:r>
              <a:rPr lang="ko-KR" altLang="en-US" sz="2000" b="1" dirty="0">
                <a:solidFill>
                  <a:schemeClr val="tx2"/>
                </a:solidFill>
              </a:rPr>
              <a:t> 문제인가</a:t>
            </a:r>
            <a:r>
              <a:rPr lang="en-US" altLang="ko-KR" sz="2000" b="1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ko-KR" altLang="en-US" sz="2800" b="1" dirty="0" err="1">
                <a:solidFill>
                  <a:schemeClr val="accent2">
                    <a:lumMod val="75000"/>
                  </a:schemeClr>
                </a:solidFill>
              </a:rPr>
              <a:t>노인돌봄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 정책 공공화가 해답인가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 descr="사고 합의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4149080"/>
            <a:ext cx="361955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4608512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altLang="ko-KR" b="1" dirty="0"/>
              <a:t>5.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정치논리는 버려라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프티부르주아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사회주의 선언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r>
              <a:rPr lang="ko-KR" altLang="en-US" sz="1400" dirty="0"/>
              <a:t>중국 사회주의 시장경제와 </a:t>
            </a:r>
            <a:r>
              <a:rPr lang="ko-KR" altLang="en-US" sz="1400" dirty="0" err="1"/>
              <a:t>충칭모델에서</a:t>
            </a:r>
            <a:r>
              <a:rPr lang="ko-KR" altLang="en-US" sz="1400" dirty="0"/>
              <a:t> 국영경제는 </a:t>
            </a:r>
            <a:endParaRPr lang="en-US" altLang="ko-KR" sz="1400" dirty="0"/>
          </a:p>
          <a:p>
            <a:pPr marL="457200" indent="-457200" algn="r"/>
            <a:r>
              <a:rPr lang="ko-KR" altLang="en-US" sz="1400" dirty="0"/>
              <a:t>민간자본 위축이 아니라 번영을 견인했다</a:t>
            </a:r>
            <a:r>
              <a:rPr lang="en-US" altLang="ko-KR" sz="1400" dirty="0"/>
              <a:t>.</a:t>
            </a:r>
            <a:br>
              <a:rPr lang="ko-KR" altLang="en-US" dirty="0"/>
            </a:b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이미 국가통제 속에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이윤을 한 푼도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못 가져 가게 되어 있다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</a:rPr>
              <a:t>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공공화로 민간시설 통째로 삼키겠다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/>
            <a:endParaRPr lang="en-US" altLang="ko-KR" b="1" dirty="0">
              <a:solidFill>
                <a:srgbClr val="FF0000"/>
              </a:solidFill>
            </a:endParaRP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인문사회학적 심도 깊은 논의하라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 algn="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민간장기요양기관 활성화 해야 한다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6165304"/>
            <a:ext cx="9143999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all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장기요양보험제도 바로 알기</a:t>
            </a:r>
            <a:endParaRPr kumimoji="0" lang="ko-KR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그림 6" descr="어르신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046164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/>
                </a:solidFill>
              </a:rPr>
              <a:t>민간장기요양기관 </a:t>
            </a:r>
            <a:r>
              <a:rPr lang="ko-KR" altLang="en-US" sz="2000" b="1" dirty="0" err="1">
                <a:solidFill>
                  <a:schemeClr val="tx2"/>
                </a:solidFill>
              </a:rPr>
              <a:t>영리성이</a:t>
            </a:r>
            <a:r>
              <a:rPr lang="ko-KR" altLang="en-US" sz="2000" b="1" dirty="0">
                <a:solidFill>
                  <a:schemeClr val="tx2"/>
                </a:solidFill>
              </a:rPr>
              <a:t> 문제인가</a:t>
            </a:r>
            <a:r>
              <a:rPr lang="en-US" altLang="ko-KR" sz="2000" b="1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ko-KR" altLang="en-US" sz="2800" b="1" dirty="0" err="1">
                <a:solidFill>
                  <a:schemeClr val="accent2">
                    <a:lumMod val="75000"/>
                  </a:schemeClr>
                </a:solidFill>
              </a:rPr>
              <a:t>노인돌봄</a:t>
            </a:r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</a:rPr>
              <a:t> 정책 공공화가 해답인가</a:t>
            </a:r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3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4149</TotalTime>
  <Words>1879</Words>
  <Application>Microsoft Office PowerPoint</Application>
  <PresentationFormat>화면 슬라이드 쇼(4:3)</PresentationFormat>
  <Paragraphs>431</Paragraphs>
  <Slides>33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6" baseType="lpstr">
      <vt:lpstr>맑은 고딕</vt:lpstr>
      <vt:lpstr>Arial</vt:lpstr>
      <vt:lpstr>Office 테마</vt:lpstr>
      <vt:lpstr>2017 제1차 대한장기요양한림원 학술대회</vt:lpstr>
      <vt:lpstr>장기요양보험제도 바로 알기</vt:lpstr>
      <vt:lpstr>장기요양보험제도 바로 알기</vt:lpstr>
      <vt:lpstr>장기요양보험제도 바로 알기</vt:lpstr>
      <vt:lpstr>장기요양보험제도 바로 알기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2017 제1차 대한장기요양한림원 학술대회</vt:lpstr>
      <vt:lpstr>2017 제1차 대한장기요양한림원 학술대회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치매국가책임제의 문제점”  Storyteller - Storytelling</vt:lpstr>
      <vt:lpstr>“사회서비스공단 설치와 치매국가책임제 대응전략”  Storyteller - Storytelling</vt:lpstr>
      <vt:lpstr>“사회서비스공단 설치와 치매국가책임제의 문제점”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  <vt:lpstr>“사회서비스공단 설치와 치매국가책임제 대응전략”  Storyteller - Storytelling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소규모노인요양시설의  조리인력 지원방안</dc:title>
  <dc:creator>김영태</dc:creator>
  <cp:lastModifiedBy>강세호</cp:lastModifiedBy>
  <cp:revision>419</cp:revision>
  <dcterms:created xsi:type="dcterms:W3CDTF">2013-08-31T05:03:54Z</dcterms:created>
  <dcterms:modified xsi:type="dcterms:W3CDTF">2017-07-29T05:03:21Z</dcterms:modified>
</cp:coreProperties>
</file>